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259" r:id="rId4"/>
    <p:sldId id="329" r:id="rId5"/>
    <p:sldId id="260" r:id="rId6"/>
    <p:sldId id="33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331" r:id="rId26"/>
    <p:sldId id="289" r:id="rId27"/>
    <p:sldId id="290" r:id="rId28"/>
    <p:sldId id="291" r:id="rId29"/>
    <p:sldId id="292" r:id="rId30"/>
    <p:sldId id="293" r:id="rId31"/>
    <p:sldId id="295" r:id="rId32"/>
    <p:sldId id="332" r:id="rId33"/>
    <p:sldId id="308" r:id="rId34"/>
    <p:sldId id="309" r:id="rId35"/>
    <p:sldId id="310" r:id="rId36"/>
    <p:sldId id="311" r:id="rId37"/>
    <p:sldId id="312" r:id="rId38"/>
    <p:sldId id="313" r:id="rId39"/>
    <p:sldId id="314" r:id="rId40"/>
    <p:sldId id="315" r:id="rId41"/>
    <p:sldId id="316" r:id="rId42"/>
    <p:sldId id="318" r:id="rId43"/>
    <p:sldId id="333" r:id="rId44"/>
    <p:sldId id="321" r:id="rId45"/>
    <p:sldId id="322" r:id="rId46"/>
    <p:sldId id="323" r:id="rId47"/>
    <p:sldId id="324" r:id="rId48"/>
    <p:sldId id="325" r:id="rId49"/>
    <p:sldId id="326" r:id="rId50"/>
    <p:sldId id="328"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6" autoAdjust="0"/>
    <p:restoredTop sz="54219" autoAdjust="0"/>
  </p:normalViewPr>
  <p:slideViewPr>
    <p:cSldViewPr snapToGrid="0">
      <p:cViewPr varScale="1">
        <p:scale>
          <a:sx n="40" d="100"/>
          <a:sy n="40" d="100"/>
        </p:scale>
        <p:origin x="196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BF9731-B955-478F-AAFB-246435AA626C}" type="datetimeFigureOut">
              <a:rPr lang="en-US" smtClean="0"/>
              <a:t>8/27/2021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41CAA7-975B-4215-AA05-5700C901A59A}" type="slidenum">
              <a:rPr lang="en-US" smtClean="0"/>
              <a:t>‹#›</a:t>
            </a:fld>
            <a:endParaRPr lang="en-US"/>
          </a:p>
        </p:txBody>
      </p:sp>
    </p:spTree>
    <p:extLst>
      <p:ext uri="{BB962C8B-B14F-4D97-AF65-F5344CB8AC3E}">
        <p14:creationId xmlns:p14="http://schemas.microsoft.com/office/powerpoint/2010/main" val="360611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freely-given.org/BibleOriginals/Hebrew/AccentsPhrasing" TargetMode="External"/><Relationship Id="rId7" Type="http://schemas.openxmlformats.org/officeDocument/2006/relationships/hyperlink" Target="https://freely-given.org/BibleOriginals/Hebrew/AccentsPhrasing/Files/Psalm1.html#Psa1:1"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freely-given.org/BibleOriginals/Hebrew/AccentsPhrasing/Files/Psalm1.html" TargetMode="External"/><Relationship Id="rId5" Type="http://schemas.openxmlformats.org/officeDocument/2006/relationships/hyperlink" Target="https://freely-given.org/BibleOriginals/Hebrew/AccentsPhrasing/Files/Psalms.html#Psa1:1" TargetMode="External"/><Relationship Id="rId4" Type="http://schemas.openxmlformats.org/officeDocument/2006/relationships/hyperlink" Target="https://freely-given.org/BibleOriginals/Hebrew/AccentsPhrasing/Files/Psalms.html"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1</a:t>
            </a:fld>
            <a:endParaRPr lang="en-US"/>
          </a:p>
        </p:txBody>
      </p:sp>
    </p:spTree>
    <p:extLst>
      <p:ext uri="{BB962C8B-B14F-4D97-AF65-F5344CB8AC3E}">
        <p14:creationId xmlns:p14="http://schemas.microsoft.com/office/powerpoint/2010/main" val="2534430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again tie the two together to mark them as conjoined, and remove the colored highlighting from the first of the two to mark it as no longer available for consideration.</a:t>
            </a:r>
          </a:p>
          <a:p>
            <a:endParaRPr lang="en-US" baseline="0" dirty="0" smtClean="0"/>
          </a:p>
          <a:p>
            <a:r>
              <a:rPr lang="en-US" baseline="0" dirty="0" smtClean="0"/>
              <a:t>The next pair of phrases available to be conjoined is phrases 5 and 6, both showing the colored highlighting, and showing a </a:t>
            </a:r>
            <a:r>
              <a:rPr lang="en-US" baseline="0" dirty="0" err="1" smtClean="0"/>
              <a:t>downstep</a:t>
            </a:r>
            <a:r>
              <a:rPr lang="en-US" baseline="0" dirty="0" smtClean="0"/>
              <a:t> from 3 to 2.</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10</a:t>
            </a:fld>
            <a:endParaRPr lang="en-US"/>
          </a:p>
        </p:txBody>
      </p:sp>
    </p:spTree>
    <p:extLst>
      <p:ext uri="{BB962C8B-B14F-4D97-AF65-F5344CB8AC3E}">
        <p14:creationId xmlns:p14="http://schemas.microsoft.com/office/powerpoint/2010/main" val="2774242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we tie them together to mark them as conjoined, and remove the colored highlighting from the first of the two to mark it as no longer available.</a:t>
            </a:r>
          </a:p>
          <a:p>
            <a:endParaRPr lang="en-US" baseline="0" dirty="0" smtClean="0"/>
          </a:p>
          <a:p>
            <a:r>
              <a:rPr lang="en-US" baseline="0" dirty="0" smtClean="0"/>
              <a:t>The next pair of phrases available to be conjoined is phrases 7 and 8, both showing the colored highlighting, and showing a </a:t>
            </a:r>
            <a:r>
              <a:rPr lang="en-US" baseline="0" dirty="0" err="1" smtClean="0"/>
              <a:t>downstep</a:t>
            </a:r>
            <a:r>
              <a:rPr lang="en-US" baseline="0" dirty="0" smtClean="0"/>
              <a:t> from 2 to 1.</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11</a:t>
            </a:fld>
            <a:endParaRPr lang="en-US"/>
          </a:p>
        </p:txBody>
      </p:sp>
    </p:spTree>
    <p:extLst>
      <p:ext uri="{BB962C8B-B14F-4D97-AF65-F5344CB8AC3E}">
        <p14:creationId xmlns:p14="http://schemas.microsoft.com/office/powerpoint/2010/main" val="2334842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So we tie them together to mark them as conjoined, and remove the colored highlighting from the first of the two to mark it as no longer available.</a:t>
            </a:r>
          </a:p>
          <a:p>
            <a:endParaRPr lang="en-US" baseline="0" dirty="0" smtClean="0"/>
          </a:p>
          <a:p>
            <a:r>
              <a:rPr lang="en-US" baseline="0" dirty="0" smtClean="0"/>
              <a:t>The next pair of phrases available to be conjoined is phrases 6 and 8, both showing the colored highlighting, and showing a </a:t>
            </a:r>
            <a:r>
              <a:rPr lang="en-US" baseline="0" dirty="0" err="1" smtClean="0"/>
              <a:t>downstep</a:t>
            </a:r>
            <a:r>
              <a:rPr lang="en-US" baseline="0" dirty="0" smtClean="0"/>
              <a:t> from 2 to 1.</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12</a:t>
            </a:fld>
            <a:endParaRPr lang="en-US"/>
          </a:p>
        </p:txBody>
      </p:sp>
    </p:spTree>
    <p:extLst>
      <p:ext uri="{BB962C8B-B14F-4D97-AF65-F5344CB8AC3E}">
        <p14:creationId xmlns:p14="http://schemas.microsoft.com/office/powerpoint/2010/main" val="2068288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So we tie them together to mark them as conjoined, and remove the colored highlighting from the first of the two to mark it as no longer available.</a:t>
            </a:r>
          </a:p>
          <a:p>
            <a:endParaRPr lang="en-US" baseline="0" dirty="0" smtClean="0"/>
          </a:p>
          <a:p>
            <a:r>
              <a:rPr lang="en-US" baseline="0" dirty="0" smtClean="0"/>
              <a:t>And finally the last pair of phrases available to be conjoined is phrases 4 and 8, both showing the colored highlighting, and showing a </a:t>
            </a:r>
            <a:r>
              <a:rPr lang="en-US" baseline="0" dirty="0" err="1" smtClean="0"/>
              <a:t>downstep</a:t>
            </a:r>
            <a:r>
              <a:rPr lang="en-US" baseline="0" dirty="0" smtClean="0"/>
              <a:t> from 2 to 1.</a:t>
            </a:r>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13</a:t>
            </a:fld>
            <a:endParaRPr lang="en-US"/>
          </a:p>
        </p:txBody>
      </p:sp>
    </p:spTree>
    <p:extLst>
      <p:ext uri="{BB962C8B-B14F-4D97-AF65-F5344CB8AC3E}">
        <p14:creationId xmlns:p14="http://schemas.microsoft.com/office/powerpoint/2010/main" val="1281594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So we tie them together to mark them as conjoined, and remove the remaining colored highlighting.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Though</a:t>
            </a:r>
            <a:r>
              <a:rPr lang="en-US" baseline="0" dirty="0" smtClean="0"/>
              <a:t> there ar</a:t>
            </a:r>
            <a:r>
              <a:rPr lang="en-US" dirty="0" smtClean="0"/>
              <a:t>e</a:t>
            </a:r>
            <a:r>
              <a:rPr lang="en-US" baseline="0" dirty="0" smtClean="0"/>
              <a:t> a few differences compared to the narrative system, the basic tree building operation is still the same </a:t>
            </a:r>
            <a:r>
              <a:rPr lang="en-US" dirty="0" smtClean="0"/>
              <a:t>straightforward process. Let’s go through</a:t>
            </a:r>
            <a:r>
              <a:rPr lang="en-US" baseline="0" dirty="0" smtClean="0"/>
              <a:t> another practice run like we did for the narrative system. For most of you it won’t likely really be necessary to know how to do this on your own. Materials have now been made readily available where you can just look at and make use of these trees for whatever Scripture passage you’re working on, rather than needing to understand all the underlying details. But I want to go ahead and take you through a practice run again, just so you can clearly see how this works – and understand that it </a:t>
            </a:r>
            <a:r>
              <a:rPr lang="en-US" b="0" i="1" baseline="0" dirty="0" smtClean="0"/>
              <a:t>does</a:t>
            </a:r>
            <a:r>
              <a:rPr lang="en-US" i="1" baseline="0" dirty="0" smtClean="0"/>
              <a:t> </a:t>
            </a:r>
            <a:r>
              <a:rPr lang="en-US" baseline="0" dirty="0" smtClean="0"/>
              <a:t>work – to help us more clearly see how well-defined and reliable this phrase marking system is.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 –  just as we said for the narrative </a:t>
            </a:r>
            <a:r>
              <a:rPr lang="en-US" baseline="0" dirty="0" smtClean="0"/>
              <a:t>system, it’s simple enough that you can construct the tree with just pencil and paper. Write down the sequence of numbers from the disjunctive markings of the verse.</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14</a:t>
            </a:fld>
            <a:endParaRPr lang="en-US"/>
          </a:p>
        </p:txBody>
      </p:sp>
    </p:spTree>
    <p:extLst>
      <p:ext uri="{BB962C8B-B14F-4D97-AF65-F5344CB8AC3E}">
        <p14:creationId xmlns:p14="http://schemas.microsoft.com/office/powerpoint/2010/main" val="194005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Find</a:t>
            </a:r>
            <a:r>
              <a:rPr lang="en-US" baseline="0" dirty="0" smtClean="0"/>
              <a:t> the first </a:t>
            </a:r>
            <a:r>
              <a:rPr lang="en-US" baseline="0" dirty="0" err="1" smtClean="0"/>
              <a:t>downstep</a:t>
            </a:r>
            <a:r>
              <a:rPr lang="en-US" baseline="0" dirty="0" smtClean="0"/>
              <a:t> and mark it.</a:t>
            </a:r>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15</a:t>
            </a:fld>
            <a:endParaRPr lang="en-US"/>
          </a:p>
        </p:txBody>
      </p:sp>
    </p:spTree>
    <p:extLst>
      <p:ext uri="{BB962C8B-B14F-4D97-AF65-F5344CB8AC3E}">
        <p14:creationId xmlns:p14="http://schemas.microsoft.com/office/powerpoint/2010/main" val="2998149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one</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16</a:t>
            </a:fld>
            <a:endParaRPr lang="en-US"/>
          </a:p>
        </p:txBody>
      </p:sp>
    </p:spTree>
    <p:extLst>
      <p:ext uri="{BB962C8B-B14F-4D97-AF65-F5344CB8AC3E}">
        <p14:creationId xmlns:p14="http://schemas.microsoft.com/office/powerpoint/2010/main" val="2486934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one</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17</a:t>
            </a:fld>
            <a:endParaRPr lang="en-US"/>
          </a:p>
        </p:txBody>
      </p:sp>
    </p:spTree>
    <p:extLst>
      <p:ext uri="{BB962C8B-B14F-4D97-AF65-F5344CB8AC3E}">
        <p14:creationId xmlns:p14="http://schemas.microsoft.com/office/powerpoint/2010/main" val="1594588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one</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18</a:t>
            </a:fld>
            <a:endParaRPr lang="en-US"/>
          </a:p>
        </p:txBody>
      </p:sp>
    </p:spTree>
    <p:extLst>
      <p:ext uri="{BB962C8B-B14F-4D97-AF65-F5344CB8AC3E}">
        <p14:creationId xmlns:p14="http://schemas.microsoft.com/office/powerpoint/2010/main" val="1073275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one</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19</a:t>
            </a:fld>
            <a:endParaRPr lang="en-US"/>
          </a:p>
        </p:txBody>
      </p:sp>
    </p:spTree>
    <p:extLst>
      <p:ext uri="{BB962C8B-B14F-4D97-AF65-F5344CB8AC3E}">
        <p14:creationId xmlns:p14="http://schemas.microsoft.com/office/powerpoint/2010/main" val="188673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To examine the phrase marking system used for the poetic books, let’s begin with the</a:t>
            </a:r>
            <a:r>
              <a:rPr lang="en-US" baseline="0" dirty="0" smtClean="0"/>
              <a:t> first verse of </a:t>
            </a:r>
            <a:r>
              <a:rPr lang="en-US" dirty="0" smtClean="0"/>
              <a:t>Psalm 1. Just as in the narrative system, what you see here on the left is</a:t>
            </a:r>
            <a:r>
              <a:rPr lang="en-US" baseline="0" dirty="0" smtClean="0"/>
              <a:t> the original text with all its markings – with the phrase breaks already made, one phrase on each line – and then on the right are English glosses for each phrase.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2</a:t>
            </a:fld>
            <a:endParaRPr lang="en-US"/>
          </a:p>
        </p:txBody>
      </p:sp>
    </p:spTree>
    <p:extLst>
      <p:ext uri="{BB962C8B-B14F-4D97-AF65-F5344CB8AC3E}">
        <p14:creationId xmlns:p14="http://schemas.microsoft.com/office/powerpoint/2010/main" val="18649963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one</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20</a:t>
            </a:fld>
            <a:endParaRPr lang="en-US"/>
          </a:p>
        </p:txBody>
      </p:sp>
    </p:spTree>
    <p:extLst>
      <p:ext uri="{BB962C8B-B14F-4D97-AF65-F5344CB8AC3E}">
        <p14:creationId xmlns:p14="http://schemas.microsoft.com/office/powerpoint/2010/main" val="3801763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then tie it all together.</a:t>
            </a:r>
          </a:p>
        </p:txBody>
      </p:sp>
      <p:sp>
        <p:nvSpPr>
          <p:cNvPr id="4" name="Slide Number Placeholder 3"/>
          <p:cNvSpPr>
            <a:spLocks noGrp="1"/>
          </p:cNvSpPr>
          <p:nvPr>
            <p:ph type="sldNum" sz="quarter" idx="10"/>
          </p:nvPr>
        </p:nvSpPr>
        <p:spPr/>
        <p:txBody>
          <a:bodyPr/>
          <a:lstStyle/>
          <a:p>
            <a:fld id="{BB59B765-38E2-4A07-B356-449D4674FF78}" type="slidenum">
              <a:rPr lang="en-US" smtClean="0"/>
              <a:t>21</a:t>
            </a:fld>
            <a:endParaRPr lang="en-US"/>
          </a:p>
        </p:txBody>
      </p:sp>
    </p:spTree>
    <p:extLst>
      <p:ext uri="{BB962C8B-B14F-4D97-AF65-F5344CB8AC3E}">
        <p14:creationId xmlns:p14="http://schemas.microsoft.com/office/powerpoint/2010/main" val="8296274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Then for a little more clarity in what we’re looking at, let me add </a:t>
            </a:r>
            <a:r>
              <a:rPr lang="en-US" baseline="0" dirty="0" smtClean="0"/>
              <a:t>colored highlighting, to group together the clusters of phrases which the tree structure shows to be most closely related to each other. </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22</a:t>
            </a:fld>
            <a:endParaRPr lang="en-US"/>
          </a:p>
        </p:txBody>
      </p:sp>
    </p:spTree>
    <p:extLst>
      <p:ext uri="{BB962C8B-B14F-4D97-AF65-F5344CB8AC3E}">
        <p14:creationId xmlns:p14="http://schemas.microsoft.com/office/powerpoint/2010/main" val="18698085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let me note here – that this highlighting step, making this information from the phrase structure trees easier to understand and process – this is another thing that you don’t have to figure out how to do on your own. There are materials already available which show this information for all 39 books of the Hebrew Scriptures. And there’s now an easy way to access these materials, by going to </a:t>
            </a:r>
            <a:r>
              <a:rPr lang="en-US" sz="1200" u="sng" kern="1200" dirty="0" smtClean="0">
                <a:solidFill>
                  <a:schemeClr val="tx1"/>
                </a:solidFill>
                <a:effectLst/>
                <a:latin typeface="+mn-lt"/>
                <a:ea typeface="+mn-ea"/>
                <a:cs typeface="+mn-cs"/>
                <a:hlinkClick r:id="rId3"/>
              </a:rPr>
              <a:t>https://freely-given.org/BibleOriginals/Hebrew/AccentsPhrasing</a:t>
            </a:r>
            <a:r>
              <a:rPr lang="en-US" baseline="0" dirty="0" smtClean="0"/>
              <a:t>. </a:t>
            </a:r>
            <a:br>
              <a:rPr lang="en-US" baseline="0" dirty="0" smtClean="0"/>
            </a:br>
            <a:r>
              <a:rPr lang="en-US" baseline="0" dirty="0" smtClean="0"/>
              <a:t/>
            </a:r>
            <a:br>
              <a:rPr lang="en-US" baseline="0" dirty="0" smtClean="0"/>
            </a:br>
            <a:r>
              <a:rPr lang="en-US" baseline="0" dirty="0" smtClean="0"/>
              <a:t>Some useful links for getting to the chapter and verse you’re interested in:</a:t>
            </a:r>
            <a:br>
              <a:rPr lang="en-US" baseline="0" dirty="0" smtClean="0"/>
            </a:br>
            <a:r>
              <a:rPr lang="en-US" sz="1200" u="sng" kern="1200" dirty="0" smtClean="0">
                <a:solidFill>
                  <a:schemeClr val="tx1"/>
                </a:solidFill>
                <a:effectLst/>
                <a:latin typeface="+mn-lt"/>
                <a:ea typeface="+mn-ea"/>
                <a:cs typeface="+mn-cs"/>
                <a:hlinkClick r:id="rId4"/>
              </a:rPr>
              <a:t>https://freely-given.org/BibleOriginals/Hebrew/AccentsPhrasing/Files/Psalms.html</a:t>
            </a:r>
            <a:r>
              <a:rPr lang="en-US" baseline="0" dirty="0" smtClean="0"/>
              <a:t> – opens the entire book of Psalms.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5"/>
              </a:rPr>
              <a:t>https://freely-given.org/BibleOriginals/Hebrew/AccentsPhrasing/Files/Psalms.html#Psa1:1</a:t>
            </a:r>
            <a:r>
              <a:rPr lang="en-US" baseline="0" dirty="0" smtClean="0"/>
              <a:t> – takes you to this chapter and verse of the book of Psalms.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6"/>
              </a:rPr>
              <a:t>https://freely-given.org/BibleOriginals/Hebrew/AccentsPhrasing/Files/Psalm1.html</a:t>
            </a:r>
            <a:r>
              <a:rPr lang="en-US" baseline="0" dirty="0" smtClean="0"/>
              <a:t> – opens just this chapter of the Psalms.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7"/>
              </a:rPr>
              <a:t>https://freely-given.org/BibleOriginals/Hebrew/AccentsPhrasing/Files/Psalm1.html#Psa1:1</a:t>
            </a:r>
            <a:r>
              <a:rPr lang="en-US" baseline="0" dirty="0" smtClean="0"/>
              <a:t> – opens just this chapter of the Psalms, taking you to this verse.</a:t>
            </a:r>
            <a:br>
              <a:rPr lang="en-US" baseline="0" dirty="0" smtClean="0"/>
            </a:br>
            <a:r>
              <a:rPr lang="en-US" baseline="0" dirty="0" smtClean="0"/>
              <a:t/>
            </a:r>
            <a:br>
              <a:rPr lang="en-US" baseline="0" dirty="0" smtClean="0"/>
            </a:br>
            <a:r>
              <a:rPr lang="en-US" baseline="0" dirty="0" smtClean="0"/>
              <a:t>Ok, looking again now at the verse we were working on, Psalm 1:1, let me go ahead and process the next two verses as well. Here’s Psalm 1, verse 2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23</a:t>
            </a:fld>
            <a:endParaRPr lang="en-US"/>
          </a:p>
        </p:txBody>
      </p:sp>
    </p:spTree>
    <p:extLst>
      <p:ext uri="{BB962C8B-B14F-4D97-AF65-F5344CB8AC3E}">
        <p14:creationId xmlns:p14="http://schemas.microsoft.com/office/powerpoint/2010/main" val="1794013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Again we have </a:t>
            </a:r>
            <a:r>
              <a:rPr lang="en-US" baseline="0" dirty="0" smtClean="0"/>
              <a:t>the original text with all its markings on the left, and English glosses on the right. </a:t>
            </a:r>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24</a:t>
            </a:fld>
            <a:endParaRPr lang="en-US"/>
          </a:p>
        </p:txBody>
      </p:sp>
    </p:spTree>
    <p:extLst>
      <p:ext uri="{BB962C8B-B14F-4D97-AF65-F5344CB8AC3E}">
        <p14:creationId xmlns:p14="http://schemas.microsoft.com/office/powerpoint/2010/main" val="1481069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chart of accents</a:t>
            </a:r>
            <a:r>
              <a:rPr lang="en-US" baseline="0" dirty="0" smtClean="0"/>
              <a:t> used in the poetic system of phrase marking. Looking for these in the current text, we can identify the 4 phrases, </a:t>
            </a:r>
            <a:r>
              <a:rPr lang="en-US" dirty="0" smtClean="0"/>
              <a:t>and the level that’s assigned </a:t>
            </a:r>
            <a:r>
              <a:rPr lang="en-US" baseline="0" dirty="0" smtClean="0"/>
              <a:t>to each one </a:t>
            </a:r>
            <a:r>
              <a:rPr lang="en-US" dirty="0" smtClean="0"/>
              <a:t>by the</a:t>
            </a:r>
            <a:r>
              <a:rPr lang="en-US" baseline="0" dirty="0" smtClean="0"/>
              <a:t> accents –</a:t>
            </a:r>
          </a:p>
          <a:p>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25</a:t>
            </a:fld>
            <a:endParaRPr lang="en-US"/>
          </a:p>
        </p:txBody>
      </p:sp>
    </p:spTree>
    <p:extLst>
      <p:ext uri="{BB962C8B-B14F-4D97-AF65-F5344CB8AC3E}">
        <p14:creationId xmlns:p14="http://schemas.microsoft.com/office/powerpoint/2010/main" val="22427649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Now applying the tree building process, we mark the first </a:t>
            </a:r>
            <a:r>
              <a:rPr lang="en-US" dirty="0" err="1" smtClean="0"/>
              <a:t>downstep</a:t>
            </a:r>
            <a:r>
              <a:rPr lang="en-US" dirty="0" smtClean="0"/>
              <a:t> –</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26</a:t>
            </a:fld>
            <a:endParaRPr lang="en-US"/>
          </a:p>
        </p:txBody>
      </p:sp>
    </p:spTree>
    <p:extLst>
      <p:ext uri="{BB962C8B-B14F-4D97-AF65-F5344CB8AC3E}">
        <p14:creationId xmlns:p14="http://schemas.microsoft.com/office/powerpoint/2010/main" val="1369337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a:t>
            </a:r>
            <a:r>
              <a:rPr lang="en-US" dirty="0" err="1" smtClean="0"/>
              <a:t>downstep</a:t>
            </a:r>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will be </a:t>
            </a:r>
            <a:r>
              <a:rPr lang="en-US" baseline="0" dirty="0" smtClean="0"/>
              <a:t>the third and fourth phrases – but n</a:t>
            </a:r>
            <a:r>
              <a:rPr lang="en-US" dirty="0" smtClean="0"/>
              <a:t>otice that this is one of those cases mentioned earlier where the </a:t>
            </a:r>
            <a:r>
              <a:rPr lang="en-US" dirty="0" err="1" smtClean="0"/>
              <a:t>downstep</a:t>
            </a:r>
            <a:r>
              <a:rPr lang="en-US" dirty="0" smtClean="0"/>
              <a:t> skips a level, going from 3 to 1 –</a:t>
            </a:r>
            <a:r>
              <a:rPr lang="en-US" baseline="0" dirty="0" smtClean="0"/>
              <a:t> a situation which in the narrative system is found only in unusual situations where some kind of error has gotten into the data – but which is permitted as a normal thing in the poetic system. I should explain how the numbering works here, where you see “</a:t>
            </a:r>
            <a:r>
              <a:rPr lang="en-US" sz="1200" b="0" i="0" kern="1200" dirty="0" smtClean="0">
                <a:solidFill>
                  <a:srgbClr val="FF33CC"/>
                </a:solidFill>
                <a:effectLst/>
                <a:latin typeface="+mn-lt"/>
                <a:ea typeface="+mn-ea"/>
                <a:cs typeface="+mn-cs"/>
              </a:rPr>
              <a:t>[3/2] </a:t>
            </a:r>
            <a:r>
              <a:rPr lang="en-US" sz="1200" b="0" i="0" kern="1200" dirty="0" err="1" smtClean="0">
                <a:solidFill>
                  <a:schemeClr val="dk1"/>
                </a:solidFill>
                <a:effectLst/>
                <a:latin typeface="+mn-lt"/>
                <a:ea typeface="+mn-ea"/>
                <a:cs typeface="+mn-cs"/>
              </a:rPr>
              <a:t>Revi'i</a:t>
            </a:r>
            <a:r>
              <a:rPr lang="en-US" sz="1200" b="0" i="0" kern="1200" dirty="0" smtClean="0">
                <a:solidFill>
                  <a:schemeClr val="dk1"/>
                </a:solidFill>
                <a:effectLst/>
                <a:latin typeface="+mn-lt"/>
                <a:ea typeface="+mn-ea"/>
                <a:cs typeface="+mn-cs"/>
              </a:rPr>
              <a:t>.</a:t>
            </a:r>
            <a:r>
              <a:rPr lang="en-US" baseline="0" dirty="0" smtClean="0"/>
              <a:t>”  The first number, 3, is the number assigned to </a:t>
            </a:r>
            <a:r>
              <a:rPr lang="en-US" sz="1200" b="0" i="0" kern="1200" dirty="0" err="1" smtClean="0">
                <a:solidFill>
                  <a:schemeClr val="dk1"/>
                </a:solidFill>
                <a:effectLst/>
                <a:latin typeface="+mn-lt"/>
                <a:ea typeface="+mn-ea"/>
                <a:cs typeface="+mn-cs"/>
              </a:rPr>
              <a:t>Revi'i</a:t>
            </a:r>
            <a:r>
              <a:rPr lang="en-US" sz="1200" b="0" i="0" kern="1200" dirty="0" smtClean="0">
                <a:solidFill>
                  <a:schemeClr val="dk1"/>
                </a:solidFill>
                <a:effectLst/>
                <a:latin typeface="+mn-lt"/>
                <a:ea typeface="+mn-ea"/>
                <a:cs typeface="+mn-cs"/>
              </a:rPr>
              <a:t> by the chart of accents. But then the</a:t>
            </a:r>
            <a:r>
              <a:rPr lang="en-US" sz="1200" b="0" i="0" kern="1200" baseline="0" dirty="0" smtClean="0">
                <a:solidFill>
                  <a:schemeClr val="dk1"/>
                </a:solidFill>
                <a:effectLst/>
                <a:latin typeface="+mn-lt"/>
                <a:ea typeface="+mn-ea"/>
                <a:cs typeface="+mn-cs"/>
              </a:rPr>
              <a:t> forward slash indicates that it’s one of these places where the </a:t>
            </a:r>
            <a:r>
              <a:rPr lang="en-US" sz="1200" b="0" i="0" kern="1200" baseline="0" dirty="0" err="1" smtClean="0">
                <a:solidFill>
                  <a:schemeClr val="dk1"/>
                </a:solidFill>
                <a:effectLst/>
                <a:latin typeface="+mn-lt"/>
                <a:ea typeface="+mn-ea"/>
                <a:cs typeface="+mn-cs"/>
              </a:rPr>
              <a:t>downstep</a:t>
            </a:r>
            <a:r>
              <a:rPr lang="en-US" sz="1200" b="0" i="0" kern="1200" baseline="0" dirty="0" smtClean="0">
                <a:solidFill>
                  <a:schemeClr val="dk1"/>
                </a:solidFill>
                <a:effectLst/>
                <a:latin typeface="+mn-lt"/>
                <a:ea typeface="+mn-ea"/>
                <a:cs typeface="+mn-cs"/>
              </a:rPr>
              <a:t> has skipped a level, with the following </a:t>
            </a:r>
            <a:r>
              <a:rPr lang="en-US" sz="1200" b="0" i="0" kern="1200" dirty="0" smtClean="0">
                <a:solidFill>
                  <a:schemeClr val="dk1"/>
                </a:solidFill>
                <a:effectLst/>
                <a:latin typeface="+mn-lt"/>
                <a:ea typeface="+mn-ea"/>
                <a:cs typeface="+mn-cs"/>
              </a:rPr>
              <a:t>2 being the level that would be expected here if no levels had been skipped. Anyway, we’ll go ahead and mark the </a:t>
            </a:r>
            <a:r>
              <a:rPr lang="en-US" sz="1200" b="0" i="0" kern="1200" dirty="0" err="1" smtClean="0">
                <a:solidFill>
                  <a:schemeClr val="dk1"/>
                </a:solidFill>
                <a:effectLst/>
                <a:latin typeface="+mn-lt"/>
                <a:ea typeface="+mn-ea"/>
                <a:cs typeface="+mn-cs"/>
              </a:rPr>
              <a:t>downstep</a:t>
            </a:r>
            <a:r>
              <a:rPr lang="en-US" sz="1200" b="0" i="0" kern="1200" dirty="0" smtClean="0">
                <a:solidFill>
                  <a:schemeClr val="dk1"/>
                </a:solidFill>
                <a:effectLst/>
                <a:latin typeface="+mn-lt"/>
                <a:ea typeface="+mn-ea"/>
                <a:cs typeface="+mn-cs"/>
              </a:rPr>
              <a:t> in the usual way. 3 to 1, or 2 to 1 – either way, it’s the next </a:t>
            </a:r>
            <a:r>
              <a:rPr lang="en-US" sz="1200" b="0" i="0" kern="1200" dirty="0" err="1" smtClean="0">
                <a:solidFill>
                  <a:schemeClr val="dk1"/>
                </a:solidFill>
                <a:effectLst/>
                <a:latin typeface="+mn-lt"/>
                <a:ea typeface="+mn-ea"/>
                <a:cs typeface="+mn-cs"/>
              </a:rPr>
              <a:t>downstep</a:t>
            </a:r>
            <a:r>
              <a:rPr lang="en-US" sz="1200" b="0" i="0" kern="1200" dirty="0" smtClean="0">
                <a:solidFill>
                  <a:schemeClr val="dk1"/>
                </a:solidFill>
                <a:effectLst/>
                <a:latin typeface="+mn-lt"/>
                <a:ea typeface="+mn-ea"/>
                <a:cs typeface="+mn-cs"/>
              </a:rPr>
              <a:t> –  </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27</a:t>
            </a:fld>
            <a:endParaRPr lang="en-US"/>
          </a:p>
        </p:txBody>
      </p:sp>
    </p:spTree>
    <p:extLst>
      <p:ext uri="{BB962C8B-B14F-4D97-AF65-F5344CB8AC3E}">
        <p14:creationId xmlns:p14="http://schemas.microsoft.com/office/powerpoint/2010/main" val="29380804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then the last </a:t>
            </a:r>
            <a:r>
              <a:rPr lang="en-US" dirty="0" err="1" smtClean="0"/>
              <a:t>downstep</a:t>
            </a:r>
            <a:r>
              <a:rPr lang="en-US" dirty="0" smtClean="0"/>
              <a:t>.</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28</a:t>
            </a:fld>
            <a:endParaRPr lang="en-US"/>
          </a:p>
        </p:txBody>
      </p:sp>
    </p:spTree>
    <p:extLst>
      <p:ext uri="{BB962C8B-B14F-4D97-AF65-F5344CB8AC3E}">
        <p14:creationId xmlns:p14="http://schemas.microsoft.com/office/powerpoint/2010/main" val="30241983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Again we can add clarity to what we’re seeing by adding the colored</a:t>
            </a:r>
            <a:r>
              <a:rPr lang="en-US" baseline="0" dirty="0" smtClean="0"/>
              <a:t> highlighting –</a:t>
            </a:r>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29</a:t>
            </a:fld>
            <a:endParaRPr lang="en-US"/>
          </a:p>
        </p:txBody>
      </p:sp>
    </p:spTree>
    <p:extLst>
      <p:ext uri="{BB962C8B-B14F-4D97-AF65-F5344CB8AC3E}">
        <p14:creationId xmlns:p14="http://schemas.microsoft.com/office/powerpoint/2010/main" val="52976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These are the accents</a:t>
            </a:r>
            <a:r>
              <a:rPr lang="en-US" baseline="0" dirty="0" smtClean="0"/>
              <a:t> used in the 3 books which use the “poetic” system of phrase marking. This is Psalms, Proverbs, and most of the book of Job. Now, we know that there is poetry – at least portions of it – in more than just these three books. But it’s important to understand that the “poetic” marking system doesn’t automatically apply to everything that we might call poetic. It applies only to those books for which this is the system that was used by the scribes to write down the phrasing information. All the rest – the other 36 books – use the system that we’ve already looked at, known as the “narrative” or “prose” system. When you find poetry in the book of Exodus for example – the fact that it’s poetry doesn’t mean that it will be useful to try to interpret the phrasing according to the “poetic” system. If it’s from Exodus, this tells you all you need to know about how to interpret the phrase marking. It’s been encoded according to the rules of the </a:t>
            </a:r>
            <a:r>
              <a:rPr lang="en-US" i="1" baseline="0" dirty="0" smtClean="0"/>
              <a:t>narrative</a:t>
            </a:r>
            <a:r>
              <a:rPr lang="en-US" baseline="0" dirty="0" smtClean="0"/>
              <a:t> system.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There are actually some cases where we can see the same poetry in two different places, and thus see two different ways of marking its phrasing. One of these cases is Psalm 18. Since it’s in the book of Psalms, its phrasing is marked according to the poetic system. But then we find the same song in 2 Samuel 22 – and there we find its phrasing marked according to the narrative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So don’t let these names “narrative” or “prose” or “poetic” lead you astray. The two systems are different enough that trying to apply the wrong one to a Scripture passage will end up giving you misleading and confusing information on where the phrase breaks belong.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Looking at this list of phrase markings used in the poetic system, you can see that it’s more complicated than the narrative system. Rather than just a single marking for each phrase, this system often uses a combination of two markings to define a phrase. And notice how some of the familiar markings from the narrative system are still being used, but now with different functions. </a:t>
            </a:r>
            <a:r>
              <a:rPr lang="en-US" baseline="0" dirty="0" err="1" smtClean="0"/>
              <a:t>Etnachta</a:t>
            </a:r>
            <a:r>
              <a:rPr lang="en-US" baseline="0" dirty="0" smtClean="0"/>
              <a:t> has shifted from level 1 to level 2. </a:t>
            </a:r>
            <a:r>
              <a:rPr lang="en-US" baseline="0" dirty="0" err="1" smtClean="0"/>
              <a:t>Shalshelet</a:t>
            </a:r>
            <a:r>
              <a:rPr lang="en-US" baseline="0" dirty="0" smtClean="0"/>
              <a:t> which was a level 2 disjunctive now becomes conjunctive most of the time – remaining a level 2 disjunctive only when it’s followed by </a:t>
            </a:r>
            <a:r>
              <a:rPr lang="en-US" baseline="0" dirty="0" err="1" smtClean="0"/>
              <a:t>Paseq</a:t>
            </a:r>
            <a:r>
              <a:rPr lang="en-US" baseline="0" dirty="0" smtClean="0"/>
              <a:t>. And then </a:t>
            </a:r>
            <a:r>
              <a:rPr lang="en-US" sz="1200" dirty="0" err="1" smtClean="0"/>
              <a:t>Tip'cha</a:t>
            </a:r>
            <a:r>
              <a:rPr lang="en-US" baseline="0" dirty="0" smtClean="0"/>
              <a:t> which used to show up all the time as the last level 2 disjunctive before the end of a verse – this one has now taken on the name </a:t>
            </a:r>
            <a:r>
              <a:rPr lang="en-US" baseline="0" dirty="0" err="1" smtClean="0"/>
              <a:t>Tarcha</a:t>
            </a:r>
            <a:r>
              <a:rPr lang="en-US" baseline="0" dirty="0" smtClean="0"/>
              <a:t>, with a conjunctive rather than disjunctive function.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just as with the narrative system, this chart should enable us to identify for each word whether its accent is conjunctive, joining it into the same phrase as the following word – or disjunctive, marking the end of a phrase.</a:t>
            </a:r>
          </a:p>
          <a:p>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3</a:t>
            </a:fld>
            <a:endParaRPr lang="en-US"/>
          </a:p>
        </p:txBody>
      </p:sp>
    </p:spTree>
    <p:extLst>
      <p:ext uri="{BB962C8B-B14F-4D97-AF65-F5344CB8AC3E}">
        <p14:creationId xmlns:p14="http://schemas.microsoft.com/office/powerpoint/2010/main" val="10926631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Ok, this one is pretty simple – but I wanted to let you see how the numbering of levels works in these cases where a level is skipped.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let’s also process verse 3. This will give you an example of another issue I mentioned – needing to properly recognize Ole </a:t>
            </a:r>
            <a:r>
              <a:rPr lang="en-US" baseline="0" dirty="0" err="1" smtClean="0"/>
              <a:t>Veyored</a:t>
            </a:r>
            <a:r>
              <a:rPr lang="en-US" baseline="0" dirty="0" smtClean="0"/>
              <a:t> when the two markings aren’t on the same word. This is Psalm 1:3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30</a:t>
            </a:fld>
            <a:endParaRPr lang="en-US"/>
          </a:p>
        </p:txBody>
      </p:sp>
    </p:spTree>
    <p:extLst>
      <p:ext uri="{BB962C8B-B14F-4D97-AF65-F5344CB8AC3E}">
        <p14:creationId xmlns:p14="http://schemas.microsoft.com/office/powerpoint/2010/main" val="35629823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Again we have </a:t>
            </a:r>
            <a:r>
              <a:rPr lang="en-US" baseline="0" dirty="0" smtClean="0"/>
              <a:t>the original text with all its markings on the left, and English glosses on the right. </a:t>
            </a:r>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31</a:t>
            </a:fld>
            <a:endParaRPr lang="en-US"/>
          </a:p>
        </p:txBody>
      </p:sp>
    </p:spTree>
    <p:extLst>
      <p:ext uri="{BB962C8B-B14F-4D97-AF65-F5344CB8AC3E}">
        <p14:creationId xmlns:p14="http://schemas.microsoft.com/office/powerpoint/2010/main" val="19141527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chart of accents</a:t>
            </a:r>
            <a:r>
              <a:rPr lang="en-US" baseline="0" dirty="0" smtClean="0"/>
              <a:t> used in the poetic system of phrase marking. Looking for these in the current text, we can identify the 8 phrases, </a:t>
            </a:r>
            <a:r>
              <a:rPr lang="en-US" dirty="0" smtClean="0"/>
              <a:t>and the level that’s assigned </a:t>
            </a:r>
            <a:r>
              <a:rPr lang="en-US" baseline="0" dirty="0" smtClean="0"/>
              <a:t>to each one </a:t>
            </a:r>
            <a:r>
              <a:rPr lang="en-US" dirty="0" smtClean="0"/>
              <a:t>by the</a:t>
            </a:r>
            <a:r>
              <a:rPr lang="en-US" baseline="0" dirty="0" smtClean="0"/>
              <a:t> accents –</a:t>
            </a:r>
          </a:p>
          <a:p>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32</a:t>
            </a:fld>
            <a:endParaRPr lang="en-US"/>
          </a:p>
        </p:txBody>
      </p:sp>
    </p:spTree>
    <p:extLst>
      <p:ext uri="{BB962C8B-B14F-4D97-AF65-F5344CB8AC3E}">
        <p14:creationId xmlns:p14="http://schemas.microsoft.com/office/powerpoint/2010/main" val="34492924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Now applying the tree building process, we mark the first </a:t>
            </a:r>
            <a:r>
              <a:rPr lang="en-US" dirty="0" err="1" smtClean="0"/>
              <a:t>downstep</a:t>
            </a:r>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will be </a:t>
            </a:r>
            <a:r>
              <a:rPr lang="en-US" baseline="0" dirty="0" smtClean="0"/>
              <a:t>the second and third phrases. But n</a:t>
            </a:r>
            <a:r>
              <a:rPr lang="en-US" dirty="0" smtClean="0"/>
              <a:t>otice what we have for Ole </a:t>
            </a:r>
            <a:r>
              <a:rPr lang="en-US" dirty="0" err="1" smtClean="0"/>
              <a:t>Veyored</a:t>
            </a:r>
            <a:r>
              <a:rPr lang="en-US" baseline="0" dirty="0" smtClean="0"/>
              <a:t> in the third phrase. Its first word is marked with the conjunctive </a:t>
            </a:r>
            <a:r>
              <a:rPr lang="en-US" baseline="0" dirty="0" err="1" smtClean="0"/>
              <a:t>Galgal</a:t>
            </a:r>
            <a:r>
              <a:rPr lang="en-US" baseline="0" dirty="0" smtClean="0"/>
              <a:t>. The second and third words are combined into one by </a:t>
            </a:r>
            <a:r>
              <a:rPr lang="en-US" baseline="0" dirty="0" err="1" smtClean="0"/>
              <a:t>Maqqef</a:t>
            </a:r>
            <a:r>
              <a:rPr lang="en-US" baseline="0" dirty="0" smtClean="0"/>
              <a:t>, the hyphen-like character. This word is then marked by Ole, conjoining it with the last word – with </a:t>
            </a:r>
            <a:r>
              <a:rPr lang="en-US" sz="1200" dirty="0" err="1" smtClean="0">
                <a:solidFill>
                  <a:schemeClr val="tx1"/>
                </a:solidFill>
                <a:latin typeface="+mn-lt"/>
                <a:cs typeface="Ezra SIL" panose="02000400000000000000" pitchFamily="2" charset="-79"/>
              </a:rPr>
              <a:t>Mer'kha</a:t>
            </a:r>
            <a:r>
              <a:rPr lang="en-US" sz="1200" dirty="0" smtClean="0">
                <a:solidFill>
                  <a:schemeClr val="tx1"/>
                </a:solidFill>
                <a:latin typeface="+mn-lt"/>
                <a:cs typeface="Ezra SIL" panose="02000400000000000000" pitchFamily="2" charset="-79"/>
              </a:rPr>
              <a:t> on the last word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then combining with this to become the disjunctive Ole </a:t>
            </a:r>
            <a:r>
              <a:rPr lang="en-US" baseline="0" dirty="0" err="1" smtClean="0"/>
              <a:t>Veyored</a:t>
            </a:r>
            <a:r>
              <a:rPr lang="en-US" baseline="0" dirty="0" smtClean="0"/>
              <a:t>. The reason I’m making a big deal of this point, that Ole </a:t>
            </a:r>
            <a:r>
              <a:rPr lang="en-US" baseline="0" dirty="0" err="1" smtClean="0"/>
              <a:t>Veyored</a:t>
            </a:r>
            <a:r>
              <a:rPr lang="en-US" baseline="0" dirty="0" smtClean="0"/>
              <a:t> is sometimes marked on two consecutive words rather than both markings falling on the same word, is because I’ve seen translation resources which fail to handle this correctly. The one in particular that I’d recommend not trying to use for the poetic books because of this – because it doesn’t recognize Ole </a:t>
            </a:r>
            <a:r>
              <a:rPr lang="en-US" baseline="0" dirty="0" err="1" smtClean="0"/>
              <a:t>Veyored</a:t>
            </a:r>
            <a:r>
              <a:rPr lang="en-US" baseline="0" dirty="0" smtClean="0"/>
              <a:t> in Psalm 1:3, or in other similar cases – is the “Hebrew Cantillations” tool in Logos. Now hopefully this tool will eventually be corrected and refined – but that’s the state of things that I see in October of 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dk1"/>
                </a:solidFill>
                <a:effectLst/>
                <a:latin typeface="+mn-lt"/>
                <a:ea typeface="+mn-ea"/>
                <a:cs typeface="+mn-cs"/>
              </a:rPr>
              <a:t>Ok – so we</a:t>
            </a:r>
            <a:r>
              <a:rPr lang="en-US" sz="1200" b="0" i="0" kern="1200" baseline="0" dirty="0" smtClean="0">
                <a:solidFill>
                  <a:schemeClr val="dk1"/>
                </a:solidFill>
                <a:effectLst/>
                <a:latin typeface="+mn-lt"/>
                <a:ea typeface="+mn-ea"/>
                <a:cs typeface="+mn-cs"/>
              </a:rPr>
              <a:t> see that the first </a:t>
            </a:r>
            <a:r>
              <a:rPr lang="en-US" sz="1200" b="0" i="0" kern="1200" baseline="0" dirty="0" err="1" smtClean="0">
                <a:solidFill>
                  <a:schemeClr val="dk1"/>
                </a:solidFill>
                <a:effectLst/>
                <a:latin typeface="+mn-lt"/>
                <a:ea typeface="+mn-ea"/>
                <a:cs typeface="+mn-cs"/>
              </a:rPr>
              <a:t>downstep</a:t>
            </a:r>
            <a:r>
              <a:rPr lang="en-US" sz="1200" b="0" i="0" kern="1200" baseline="0" dirty="0" smtClean="0">
                <a:solidFill>
                  <a:schemeClr val="dk1"/>
                </a:solidFill>
                <a:effectLst/>
                <a:latin typeface="+mn-lt"/>
                <a:ea typeface="+mn-ea"/>
                <a:cs typeface="+mn-cs"/>
              </a:rPr>
              <a:t> is on </a:t>
            </a:r>
            <a:r>
              <a:rPr lang="en-US" baseline="0" dirty="0" smtClean="0"/>
              <a:t>the second and third phrases, going from 3 to 2, so we’ll go ahead and mark that – </a:t>
            </a:r>
          </a:p>
          <a:p>
            <a:endParaRPr lang="en-US"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33</a:t>
            </a:fld>
            <a:endParaRPr lang="en-US"/>
          </a:p>
        </p:txBody>
      </p:sp>
    </p:spTree>
    <p:extLst>
      <p:ext uri="{BB962C8B-B14F-4D97-AF65-F5344CB8AC3E}">
        <p14:creationId xmlns:p14="http://schemas.microsoft.com/office/powerpoint/2010/main" val="13783095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mark the next </a:t>
            </a:r>
            <a:r>
              <a:rPr lang="en-US" dirty="0" err="1" smtClean="0"/>
              <a:t>downstep</a:t>
            </a:r>
            <a:r>
              <a:rPr lang="en-US" dirty="0" smtClean="0"/>
              <a:t> – </a:t>
            </a:r>
            <a:r>
              <a:rPr lang="en-US" sz="1200" b="0" i="0" kern="1200" baseline="0" dirty="0" smtClean="0">
                <a:solidFill>
                  <a:schemeClr val="dk1"/>
                </a:solidFill>
                <a:effectLst/>
                <a:latin typeface="+mn-lt"/>
                <a:ea typeface="+mn-ea"/>
                <a:cs typeface="+mn-cs"/>
              </a:rPr>
              <a:t>on </a:t>
            </a:r>
            <a:r>
              <a:rPr lang="en-US" baseline="0" dirty="0" smtClean="0"/>
              <a:t>the first and third phrases, again going from 3 to 2</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34</a:t>
            </a:fld>
            <a:endParaRPr lang="en-US"/>
          </a:p>
        </p:txBody>
      </p:sp>
    </p:spTree>
    <p:extLst>
      <p:ext uri="{BB962C8B-B14F-4D97-AF65-F5344CB8AC3E}">
        <p14:creationId xmlns:p14="http://schemas.microsoft.com/office/powerpoint/2010/main" val="36591378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 – going from level 4 to 3 on phrases 4 and 5 – </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35</a:t>
            </a:fld>
            <a:endParaRPr lang="en-US"/>
          </a:p>
        </p:txBody>
      </p:sp>
    </p:spTree>
    <p:extLst>
      <p:ext uri="{BB962C8B-B14F-4D97-AF65-F5344CB8AC3E}">
        <p14:creationId xmlns:p14="http://schemas.microsoft.com/office/powerpoint/2010/main" val="30996743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 – going from level 3 to 2 on phrases 5 and 6 – </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36</a:t>
            </a:fld>
            <a:endParaRPr lang="en-US"/>
          </a:p>
        </p:txBody>
      </p:sp>
    </p:spTree>
    <p:extLst>
      <p:ext uri="{BB962C8B-B14F-4D97-AF65-F5344CB8AC3E}">
        <p14:creationId xmlns:p14="http://schemas.microsoft.com/office/powerpoint/2010/main" val="9341799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 – going from level 2 to 1 on phrases 7 and 8 – </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37</a:t>
            </a:fld>
            <a:endParaRPr lang="en-US"/>
          </a:p>
        </p:txBody>
      </p:sp>
    </p:spTree>
    <p:extLst>
      <p:ext uri="{BB962C8B-B14F-4D97-AF65-F5344CB8AC3E}">
        <p14:creationId xmlns:p14="http://schemas.microsoft.com/office/powerpoint/2010/main" val="22598452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next – going from level 2 to 1 on phrases 6 and 8 – </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38</a:t>
            </a:fld>
            <a:endParaRPr lang="en-US"/>
          </a:p>
        </p:txBody>
      </p:sp>
    </p:spTree>
    <p:extLst>
      <p:ext uri="{BB962C8B-B14F-4D97-AF65-F5344CB8AC3E}">
        <p14:creationId xmlns:p14="http://schemas.microsoft.com/office/powerpoint/2010/main" val="6426704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finally put it all together with the last </a:t>
            </a:r>
            <a:r>
              <a:rPr lang="en-US" dirty="0" err="1" smtClean="0"/>
              <a:t>downstep</a:t>
            </a:r>
            <a:r>
              <a:rPr lang="en-US" dirty="0" smtClean="0"/>
              <a:t>, going from level 2 to 1 on phrases 3 and 8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39</a:t>
            </a:fld>
            <a:endParaRPr lang="en-US"/>
          </a:p>
        </p:txBody>
      </p:sp>
    </p:spTree>
    <p:extLst>
      <p:ext uri="{BB962C8B-B14F-4D97-AF65-F5344CB8AC3E}">
        <p14:creationId xmlns:p14="http://schemas.microsoft.com/office/powerpoint/2010/main" val="2085407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A listing of the first 3 occurrences of each of these disjunctive phrase marking patterns in the book of Psalms; listed in terms of the Hebrew verse numbering in those cases where the English verse numbering is different: </a:t>
            </a:r>
          </a:p>
          <a:p>
            <a:endParaRPr lang="en-US" b="1" baseline="0" dirty="0" smtClean="0"/>
          </a:p>
          <a:p>
            <a:r>
              <a:rPr lang="en-US" b="1" baseline="0" dirty="0" smtClean="0"/>
              <a:t>Level 4</a:t>
            </a:r>
          </a:p>
          <a:p>
            <a:r>
              <a:rPr lang="en-US" baseline="0" dirty="0" err="1" smtClean="0"/>
              <a:t>Azla</a:t>
            </a:r>
            <a:r>
              <a:rPr lang="en-US" baseline="0" dirty="0" smtClean="0"/>
              <a:t> </a:t>
            </a:r>
            <a:r>
              <a:rPr lang="en-US" baseline="0" dirty="0" err="1" smtClean="0"/>
              <a:t>Legarmeh</a:t>
            </a:r>
            <a:r>
              <a:rPr lang="en-US" baseline="0" dirty="0" smtClean="0"/>
              <a:t> 1:3, 2:2, 3:8  (251 in all)</a:t>
            </a:r>
          </a:p>
          <a:p>
            <a:r>
              <a:rPr lang="en-US" baseline="0" dirty="0" err="1" smtClean="0"/>
              <a:t>Mahpakh</a:t>
            </a:r>
            <a:r>
              <a:rPr lang="en-US" baseline="0" dirty="0" smtClean="0"/>
              <a:t> </a:t>
            </a:r>
            <a:r>
              <a:rPr lang="en-US" baseline="0" dirty="0" err="1" smtClean="0"/>
              <a:t>Legarmeh</a:t>
            </a:r>
            <a:r>
              <a:rPr lang="en-US" baseline="0" dirty="0" smtClean="0"/>
              <a:t> 1:1, 1:5, 2:12  (197 in all)</a:t>
            </a:r>
          </a:p>
          <a:p>
            <a:r>
              <a:rPr lang="en-US" baseline="0" dirty="0" err="1" smtClean="0"/>
              <a:t>Pazer</a:t>
            </a:r>
            <a:r>
              <a:rPr lang="en-US" baseline="0" dirty="0" smtClean="0"/>
              <a:t> 2:12, 4:2, 4:3  (71 in all)</a:t>
            </a:r>
          </a:p>
          <a:p>
            <a:endParaRPr lang="en-US" baseline="0" dirty="0" smtClean="0"/>
          </a:p>
          <a:p>
            <a:r>
              <a:rPr lang="en-US" b="1" baseline="0" dirty="0" smtClean="0"/>
              <a:t>Level 3</a:t>
            </a:r>
          </a:p>
          <a:p>
            <a:r>
              <a:rPr lang="en-US" baseline="0" dirty="0" err="1" smtClean="0"/>
              <a:t>Revi'i</a:t>
            </a:r>
            <a:r>
              <a:rPr lang="en-US" baseline="0" dirty="0" smtClean="0"/>
              <a:t> 1:1, 1:2, 1:3  (727 in all)</a:t>
            </a:r>
          </a:p>
          <a:p>
            <a:r>
              <a:rPr lang="en-US" baseline="0" dirty="0" err="1" smtClean="0"/>
              <a:t>Dechi</a:t>
            </a:r>
            <a:r>
              <a:rPr lang="en-US" baseline="0" dirty="0" smtClean="0"/>
              <a:t> 1:1, 1:5, 1:6  (1417 in all)</a:t>
            </a:r>
          </a:p>
          <a:p>
            <a:r>
              <a:rPr lang="en-US" baseline="0" dirty="0" err="1" smtClean="0"/>
              <a:t>Sinnor</a:t>
            </a:r>
            <a:r>
              <a:rPr lang="en-US" baseline="0" dirty="0" smtClean="0"/>
              <a:t> 1:1, 1:3, 3:3  (219 in all)</a:t>
            </a:r>
          </a:p>
          <a:p>
            <a:r>
              <a:rPr lang="en-US" baseline="0" dirty="0" err="1" smtClean="0"/>
              <a:t>VDechi</a:t>
            </a:r>
            <a:r>
              <a:rPr lang="en-US" baseline="0" dirty="0" smtClean="0"/>
              <a:t> (</a:t>
            </a:r>
            <a:r>
              <a:rPr lang="en-US" baseline="0" dirty="0" err="1" smtClean="0"/>
              <a:t>Munach</a:t>
            </a:r>
            <a:r>
              <a:rPr lang="en-US" baseline="0" dirty="0" smtClean="0"/>
              <a:t> </a:t>
            </a:r>
            <a:r>
              <a:rPr lang="en-US" baseline="0" dirty="0" err="1" smtClean="0"/>
              <a:t>Munach</a:t>
            </a:r>
            <a:r>
              <a:rPr lang="en-US" baseline="0" dirty="0" smtClean="0"/>
              <a:t>) 2:4, 2:5, 2:11 </a:t>
            </a:r>
            <a:r>
              <a:rPr lang="en-US" baseline="0" dirty="0" smtClean="0"/>
              <a:t>        ...</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VDechi</a:t>
            </a:r>
            <a:r>
              <a:rPr lang="en-US" baseline="0" dirty="0" smtClean="0"/>
              <a:t> (</a:t>
            </a:r>
            <a:r>
              <a:rPr lang="en-US" baseline="0" dirty="0" err="1" smtClean="0"/>
              <a:t>Sinnorit</a:t>
            </a:r>
            <a:r>
              <a:rPr lang="en-US" baseline="0" dirty="0" smtClean="0"/>
              <a:t> </a:t>
            </a:r>
            <a:r>
              <a:rPr lang="en-US" baseline="0" dirty="0" err="1" smtClean="0"/>
              <a:t>Mer'kha</a:t>
            </a:r>
            <a:r>
              <a:rPr lang="en-US" baseline="0" dirty="0" smtClean="0"/>
              <a:t>, #</a:t>
            </a:r>
            <a:r>
              <a:rPr lang="en-US" baseline="0" dirty="0" err="1" smtClean="0"/>
              <a:t>vds</a:t>
            </a:r>
            <a:r>
              <a:rPr lang="en-US" baseline="0" dirty="0" smtClean="0"/>
              <a:t>) </a:t>
            </a:r>
            <a:r>
              <a:rPr lang="en-US" baseline="0" dirty="0" smtClean="0"/>
              <a:t>2:7, 5:5, 18:1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VDechi</a:t>
            </a:r>
            <a:r>
              <a:rPr lang="en-US" baseline="0" dirty="0" smtClean="0"/>
              <a:t> (</a:t>
            </a:r>
            <a:r>
              <a:rPr lang="en-US" baseline="0" dirty="0" err="1" smtClean="0"/>
              <a:t>Azla</a:t>
            </a:r>
            <a:r>
              <a:rPr lang="en-US" baseline="0" dirty="0" smtClean="0"/>
              <a:t> </a:t>
            </a:r>
            <a:r>
              <a:rPr lang="en-US" baseline="0" dirty="0" err="1" smtClean="0"/>
              <a:t>Tarcha</a:t>
            </a:r>
            <a:r>
              <a:rPr lang="en-US" baseline="0" dirty="0" smtClean="0"/>
              <a:t>) 24:6, 54:5, 56:1        </a:t>
            </a:r>
            <a:r>
              <a:rPr lang="en-US" baseline="0" dirty="0" smtClean="0"/>
              <a:t>          (</a:t>
            </a:r>
            <a:r>
              <a:rPr lang="en-US" baseline="0" dirty="0" smtClean="0"/>
              <a:t>510 in all)</a:t>
            </a:r>
          </a:p>
          <a:p>
            <a:endParaRPr lang="en-US" baseline="0" dirty="0" smtClean="0"/>
          </a:p>
          <a:p>
            <a:r>
              <a:rPr lang="en-US" b="1" baseline="0" dirty="0" smtClean="0"/>
              <a:t>Level 2</a:t>
            </a:r>
          </a:p>
          <a:p>
            <a:r>
              <a:rPr lang="en-US" baseline="0" dirty="0" err="1" smtClean="0"/>
              <a:t>Etnachta</a:t>
            </a:r>
            <a:r>
              <a:rPr lang="en-US" baseline="0" dirty="0" smtClean="0"/>
              <a:t> 1:1, 1:3, 1:4  (2335 in all)</a:t>
            </a:r>
          </a:p>
          <a:p>
            <a:r>
              <a:rPr lang="en-US" baseline="0" dirty="0" smtClean="0"/>
              <a:t>Ole </a:t>
            </a:r>
            <a:r>
              <a:rPr lang="en-US" baseline="0" dirty="0" err="1" smtClean="0"/>
              <a:t>Veyored</a:t>
            </a:r>
            <a:r>
              <a:rPr lang="en-US" baseline="0" dirty="0" smtClean="0"/>
              <a:t> 1:1, 1:2, 1:3  (351 in all)</a:t>
            </a:r>
          </a:p>
          <a:p>
            <a:r>
              <a:rPr lang="en-US" baseline="0" dirty="0" err="1" smtClean="0"/>
              <a:t>Revi'i</a:t>
            </a:r>
            <a:r>
              <a:rPr lang="en-US" baseline="0" dirty="0" smtClean="0"/>
              <a:t> </a:t>
            </a:r>
            <a:r>
              <a:rPr lang="en-US" baseline="0" dirty="0" err="1" smtClean="0"/>
              <a:t>Mugrash</a:t>
            </a:r>
            <a:r>
              <a:rPr lang="en-US" baseline="0" dirty="0" smtClean="0"/>
              <a:t> 1:1, 1:4, 1:5  (1612 in all)</a:t>
            </a:r>
          </a:p>
          <a:p>
            <a:r>
              <a:rPr lang="en-US" baseline="0" dirty="0" err="1" smtClean="0"/>
              <a:t>Geresh</a:t>
            </a:r>
            <a:r>
              <a:rPr lang="en-US" baseline="0" dirty="0" smtClean="0"/>
              <a:t> 2:2, 8:7, 14:2  (50 in all)</a:t>
            </a:r>
          </a:p>
          <a:p>
            <a:r>
              <a:rPr lang="en-US" baseline="0" dirty="0" err="1" smtClean="0"/>
              <a:t>ShalsheletG</a:t>
            </a:r>
            <a:r>
              <a:rPr lang="en-US" baseline="0" dirty="0" smtClean="0"/>
              <a:t> 7:6, 10:2, 12:8  (23 in all)</a:t>
            </a:r>
          </a:p>
          <a:p>
            <a:r>
              <a:rPr lang="en-US" baseline="0" dirty="0" err="1" smtClean="0"/>
              <a:t>VRevMug</a:t>
            </a:r>
            <a:r>
              <a:rPr lang="en-US" baseline="0" dirty="0" smtClean="0"/>
              <a:t> (</a:t>
            </a:r>
            <a:r>
              <a:rPr lang="en-US" baseline="0" dirty="0" err="1" smtClean="0"/>
              <a:t>Tarcha</a:t>
            </a:r>
            <a:r>
              <a:rPr lang="en-US" baseline="0" dirty="0" smtClean="0"/>
              <a:t> </a:t>
            </a:r>
            <a:r>
              <a:rPr lang="en-US" baseline="0" dirty="0" err="1" smtClean="0"/>
              <a:t>Munach</a:t>
            </a:r>
            <a:r>
              <a:rPr lang="en-US" baseline="0" dirty="0" smtClean="0"/>
              <a:t>) 1:3, 1:6, 2:3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VRevMug</a:t>
            </a:r>
            <a:r>
              <a:rPr lang="en-US" baseline="0" dirty="0" smtClean="0"/>
              <a:t> (</a:t>
            </a:r>
            <a:r>
              <a:rPr lang="en-US" baseline="0" dirty="0" err="1" smtClean="0"/>
              <a:t>Illuy</a:t>
            </a:r>
            <a:r>
              <a:rPr lang="en-US" baseline="0" dirty="0" smtClean="0"/>
              <a:t> </a:t>
            </a:r>
            <a:r>
              <a:rPr lang="en-US" baseline="0" dirty="0" err="1" smtClean="0"/>
              <a:t>Illuy</a:t>
            </a:r>
            <a:r>
              <a:rPr lang="en-US" baseline="0" dirty="0" smtClean="0"/>
              <a:t>) 3:3, 36:1, 44:1       </a:t>
            </a:r>
            <a:r>
              <a:rPr lang="en-US" baseline="0" dirty="0" smtClean="0"/>
              <a:t>   </a:t>
            </a:r>
            <a:r>
              <a:rPr lang="en-US" baseline="0" dirty="0" smtClean="0"/>
              <a:t>...</a:t>
            </a:r>
          </a:p>
          <a:p>
            <a:r>
              <a:rPr lang="en-US" baseline="0" dirty="0" err="1" smtClean="0"/>
              <a:t>VRevMug</a:t>
            </a:r>
            <a:r>
              <a:rPr lang="en-US" baseline="0" dirty="0" smtClean="0"/>
              <a:t> (</a:t>
            </a:r>
            <a:r>
              <a:rPr lang="en-US" baseline="0" dirty="0" err="1" smtClean="0"/>
              <a:t>Azla</a:t>
            </a:r>
            <a:r>
              <a:rPr lang="en-US" baseline="0" dirty="0" smtClean="0"/>
              <a:t> </a:t>
            </a:r>
            <a:r>
              <a:rPr lang="en-US" baseline="0" dirty="0" err="1" smtClean="0"/>
              <a:t>Illuy</a:t>
            </a:r>
            <a:r>
              <a:rPr lang="en-US" baseline="0" dirty="0" smtClean="0"/>
              <a:t>) 4:7, 109:16, 125:3   </a:t>
            </a:r>
            <a:r>
              <a:rPr lang="en-US" baseline="0" dirty="0" smtClean="0"/>
              <a:t>    </a:t>
            </a:r>
            <a:r>
              <a:rPr lang="en-US" baseline="0" dirty="0" smtClean="0"/>
              <a:t>(504 in all)</a:t>
            </a:r>
          </a:p>
          <a:p>
            <a:endParaRPr lang="en-US" baseline="0" dirty="0" smtClean="0"/>
          </a:p>
          <a:p>
            <a:r>
              <a:rPr lang="en-US" b="1" baseline="0" dirty="0" smtClean="0"/>
              <a:t>Level 1</a:t>
            </a:r>
          </a:p>
          <a:p>
            <a:r>
              <a:rPr lang="en-US" baseline="0" dirty="0" err="1" smtClean="0"/>
              <a:t>Silluq</a:t>
            </a:r>
            <a:r>
              <a:rPr lang="en-US" baseline="0" dirty="0" smtClean="0"/>
              <a:t> 1:1, 1:2, 1:3  (2526 in all)</a:t>
            </a:r>
          </a:p>
          <a:p>
            <a:endParaRPr lang="en-US" baseline="0" dirty="0" smtClean="0"/>
          </a:p>
          <a:p>
            <a:endParaRPr lang="en-US" baseline="0" dirty="0" smtClean="0"/>
          </a:p>
          <a:p>
            <a:r>
              <a:rPr lang="en-US" baseline="0" dirty="0" smtClean="0"/>
              <a:t>It should also be noted that there are cases where application of </a:t>
            </a:r>
            <a:r>
              <a:rPr lang="en-US" baseline="0" dirty="0" err="1" smtClean="0"/>
              <a:t>VDechi</a:t>
            </a:r>
            <a:r>
              <a:rPr lang="en-US" baseline="0" dirty="0" smtClean="0"/>
              <a:t> or </a:t>
            </a:r>
            <a:r>
              <a:rPr lang="en-US" baseline="0" dirty="0" err="1" smtClean="0"/>
              <a:t>VRevMug</a:t>
            </a:r>
            <a:r>
              <a:rPr lang="en-US" baseline="0" dirty="0" smtClean="0"/>
              <a:t> or both makes sense for the phrase structure even if this set of rules isn’t yet comprehensive enough to explicitly call for it. Wherever such renderings are confirmed as possibilities by the work of James Price, they too have been implemented here, and labeled as ~</a:t>
            </a:r>
            <a:r>
              <a:rPr lang="en-US" baseline="0" dirty="0" err="1" smtClean="0"/>
              <a:t>VDechi</a:t>
            </a:r>
            <a:r>
              <a:rPr lang="en-US" baseline="0" dirty="0" smtClean="0"/>
              <a:t> and ~</a:t>
            </a:r>
            <a:r>
              <a:rPr lang="en-US" baseline="0" dirty="0" err="1" smtClean="0"/>
              <a:t>VRevMug</a:t>
            </a:r>
            <a:r>
              <a:rPr lang="en-US" baseline="0" dirty="0" smtClean="0"/>
              <a:t>, in order to flag the fact that they’re going beyond what a strict implementation of just the rules of this chart would give us. The book of Psalms shows the following cases of such extensions of the rules –</a:t>
            </a:r>
          </a:p>
          <a:p>
            <a:r>
              <a:rPr lang="en-US" baseline="0" dirty="0" smtClean="0"/>
              <a:t/>
            </a:r>
            <a:br>
              <a:rPr lang="en-US" baseline="0" dirty="0" smtClean="0"/>
            </a:br>
            <a:r>
              <a:rPr lang="en-US" b="1" baseline="0" dirty="0" smtClean="0"/>
              <a:t>35 cases </a:t>
            </a:r>
            <a:r>
              <a:rPr lang="en-US" b="0" baseline="0" dirty="0" smtClean="0"/>
              <a:t>of ~</a:t>
            </a:r>
            <a:r>
              <a:rPr lang="en-US" b="0" baseline="0" dirty="0" err="1" smtClean="0"/>
              <a:t>VDechi</a:t>
            </a:r>
            <a:r>
              <a:rPr lang="en-US" b="0" baseline="0" dirty="0" smtClean="0"/>
              <a:t> and ~</a:t>
            </a:r>
            <a:r>
              <a:rPr lang="en-US" b="0" baseline="0" dirty="0" err="1" smtClean="0"/>
              <a:t>VRevMug</a:t>
            </a:r>
            <a:r>
              <a:rPr lang="en-US" b="0" baseline="0" dirty="0" smtClean="0"/>
              <a:t> together (#</a:t>
            </a:r>
            <a:r>
              <a:rPr lang="en-US" b="0" baseline="0" dirty="0" err="1" smtClean="0"/>
              <a:t>vd</a:t>
            </a:r>
            <a:r>
              <a:rPr lang="en-US" b="0" baseline="0" dirty="0" smtClean="0"/>
              <a:t>, #</a:t>
            </a:r>
            <a:r>
              <a:rPr lang="en-US" b="0" baseline="0" dirty="0" err="1" smtClean="0"/>
              <a:t>vr</a:t>
            </a:r>
            <a:r>
              <a:rPr lang="en-US" b="0" baseline="0" dirty="0" smtClean="0"/>
              <a:t>) in a verse:</a:t>
            </a:r>
          </a:p>
          <a:p>
            <a:r>
              <a:rPr lang="en-US" baseline="0" dirty="0" smtClean="0"/>
              <a:t>9:11, 18:2, 24:10, 25:8, 25:15, 28:8, 30:1, 32:5, 33:21. 39:12, 41:12, 45:3, 48:9, 51:21, 54:8, 65:9, 66:15, 67:2, 68:11, 68:25, 68:30, 69:2, 71:15, 74:10, 76:4, 78:25, 79:12, 83:9, 94:13, 106:34, 119:84, 127:2, 143:2, 145:15, 145:18 </a:t>
            </a:r>
          </a:p>
          <a:p>
            <a:endParaRPr lang="en-US" baseline="0" dirty="0" smtClean="0"/>
          </a:p>
          <a:p>
            <a:r>
              <a:rPr lang="en-US" b="1" baseline="0" dirty="0" smtClean="0"/>
              <a:t>15 cases </a:t>
            </a:r>
            <a:r>
              <a:rPr lang="en-US" b="0" baseline="0" dirty="0" smtClean="0"/>
              <a:t>of just ~</a:t>
            </a:r>
            <a:r>
              <a:rPr lang="en-US" b="0" baseline="0" dirty="0" err="1" smtClean="0"/>
              <a:t>VDechi</a:t>
            </a:r>
            <a:r>
              <a:rPr lang="en-US" b="0" baseline="0" dirty="0" smtClean="0"/>
              <a:t> (#</a:t>
            </a:r>
            <a:r>
              <a:rPr lang="en-US" b="0" baseline="0" dirty="0" err="1" smtClean="0"/>
              <a:t>vd</a:t>
            </a:r>
            <a:r>
              <a:rPr lang="en-US" b="0" baseline="0" dirty="0" smtClean="0"/>
              <a:t>) in a verse:</a:t>
            </a:r>
          </a:p>
          <a:p>
            <a:r>
              <a:rPr lang="en-US" baseline="0" dirty="0" smtClean="0"/>
              <a:t>3:5, 4:8, 19:14, 42:2, 47:5, 52:7, 55:10, 56:3, 59:6, 61:5, 62:13, 81:8, 84:9, 103:14, 125:3</a:t>
            </a:r>
          </a:p>
          <a:p>
            <a:r>
              <a:rPr lang="en-US" baseline="0" dirty="0" smtClean="0"/>
              <a:t/>
            </a:r>
            <a:br>
              <a:rPr lang="en-US" baseline="0" dirty="0" smtClean="0"/>
            </a:br>
            <a:r>
              <a:rPr lang="en-US" b="1" baseline="0" dirty="0" smtClean="0"/>
              <a:t>16 cases </a:t>
            </a:r>
            <a:r>
              <a:rPr lang="en-US" b="0" baseline="0" dirty="0" smtClean="0"/>
              <a:t>of just ~</a:t>
            </a:r>
            <a:r>
              <a:rPr lang="en-US" b="0" baseline="0" dirty="0" err="1" smtClean="0"/>
              <a:t>VRevMug</a:t>
            </a:r>
            <a:r>
              <a:rPr lang="en-US" b="0" baseline="0" dirty="0" smtClean="0"/>
              <a:t> (#</a:t>
            </a:r>
            <a:r>
              <a:rPr lang="en-US" b="0" baseline="0" dirty="0" err="1" smtClean="0"/>
              <a:t>vr</a:t>
            </a:r>
            <a:r>
              <a:rPr lang="en-US" b="0" baseline="0" dirty="0" smtClean="0"/>
              <a:t>) in a verse:</a:t>
            </a:r>
          </a:p>
          <a:p>
            <a:r>
              <a:rPr lang="en-US" baseline="0" dirty="0" smtClean="0"/>
              <a:t>24:6, 54:5, 56:1, 68:20, 73:15, 75:4, 89:5, 89:46, 89:49, 104:1, 112:2, 115:3, 115:8, 119:16, 135:18, 148:5</a:t>
            </a:r>
          </a:p>
          <a:p>
            <a:endParaRPr lang="en-US" baseline="0" dirty="0" smtClean="0"/>
          </a:p>
          <a:p>
            <a:r>
              <a:rPr lang="en-US" b="1" baseline="0" dirty="0" smtClean="0"/>
              <a:t>1 case</a:t>
            </a:r>
            <a:r>
              <a:rPr lang="en-US" baseline="0" dirty="0" smtClean="0"/>
              <a:t> of rejecting </a:t>
            </a:r>
            <a:r>
              <a:rPr lang="en-US" baseline="0" dirty="0" err="1" smtClean="0"/>
              <a:t>VRevMug</a:t>
            </a:r>
            <a:r>
              <a:rPr lang="en-US" baseline="0" dirty="0" smtClean="0"/>
              <a:t> (#</a:t>
            </a:r>
            <a:r>
              <a:rPr lang="en-US" baseline="0" dirty="0" err="1" smtClean="0"/>
              <a:t>nvr</a:t>
            </a:r>
            <a:r>
              <a:rPr lang="en-US" baseline="0" dirty="0" smtClean="0"/>
              <a:t>) where a strict application of the rules would have called for it:</a:t>
            </a:r>
          </a:p>
          <a:p>
            <a:r>
              <a:rPr lang="en-US" baseline="0" dirty="0" smtClean="0"/>
              <a:t>31:2  [Revisit this one. </a:t>
            </a:r>
            <a:r>
              <a:rPr lang="en-US" baseline="0" dirty="0" err="1" smtClean="0"/>
              <a:t>VRevMug</a:t>
            </a:r>
            <a:r>
              <a:rPr lang="en-US" baseline="0" dirty="0" smtClean="0"/>
              <a:t> here may actually provide the better rendering] </a:t>
            </a:r>
            <a:br>
              <a:rPr lang="en-US" baseline="0" dirty="0" smtClean="0"/>
            </a:br>
            <a:endParaRPr lang="en-US" baseline="0" dirty="0" smtClean="0"/>
          </a:p>
          <a:p>
            <a:r>
              <a:rPr lang="en-US" b="1" baseline="0" dirty="0" smtClean="0"/>
              <a:t>1 case</a:t>
            </a:r>
            <a:r>
              <a:rPr lang="en-US" baseline="0" dirty="0" smtClean="0"/>
              <a:t> of taking what these rules would read as a disjunctive </a:t>
            </a:r>
            <a:r>
              <a:rPr lang="en-US" baseline="0" dirty="0" err="1" smtClean="0"/>
              <a:t>Mahpakh</a:t>
            </a:r>
            <a:r>
              <a:rPr lang="en-US" baseline="0" dirty="0" smtClean="0"/>
              <a:t> </a:t>
            </a:r>
            <a:r>
              <a:rPr lang="en-US" baseline="0" dirty="0" err="1" smtClean="0"/>
              <a:t>Legarmeh</a:t>
            </a:r>
            <a:r>
              <a:rPr lang="en-US" baseline="0" dirty="0" smtClean="0"/>
              <a:t>, as just the conjunctive </a:t>
            </a:r>
            <a:r>
              <a:rPr lang="en-US" baseline="0" dirty="0" err="1" smtClean="0"/>
              <a:t>Paseq</a:t>
            </a:r>
            <a:r>
              <a:rPr lang="en-US" baseline="0" dirty="0" smtClean="0"/>
              <a:t> (#</a:t>
            </a:r>
            <a:r>
              <a:rPr lang="en-US" baseline="0" dirty="0" err="1" smtClean="0"/>
              <a:t>conj</a:t>
            </a:r>
            <a:r>
              <a:rPr lang="en-US" baseline="0" dirty="0" smtClean="0"/>
              <a:t>)</a:t>
            </a:r>
          </a:p>
          <a:p>
            <a:r>
              <a:rPr lang="en-US" baseline="0" dirty="0" smtClean="0"/>
              <a:t>68:20</a:t>
            </a:r>
            <a:br>
              <a:rPr lang="en-US" baseline="0" dirty="0" smtClean="0"/>
            </a:br>
            <a:r>
              <a:rPr lang="en-US" baseline="0" dirty="0" smtClean="0"/>
              <a:t/>
            </a:r>
            <a:br>
              <a:rPr lang="en-US" baseline="0" dirty="0" smtClean="0"/>
            </a:br>
            <a:r>
              <a:rPr lang="en-US" baseline="0" dirty="0" smtClean="0"/>
              <a:t/>
            </a:r>
            <a:br>
              <a:rPr lang="en-US" baseline="0" dirty="0" smtClean="0"/>
            </a:br>
            <a:r>
              <a:rPr lang="en-US" baseline="0" dirty="0" smtClean="0"/>
              <a:t>The codes #</a:t>
            </a:r>
            <a:r>
              <a:rPr lang="en-US" baseline="0" dirty="0" err="1" smtClean="0"/>
              <a:t>vds</a:t>
            </a:r>
            <a:r>
              <a:rPr lang="en-US" baseline="0" dirty="0" smtClean="0"/>
              <a:t>, #</a:t>
            </a:r>
            <a:r>
              <a:rPr lang="en-US" baseline="0" dirty="0" err="1" smtClean="0"/>
              <a:t>vd</a:t>
            </a:r>
            <a:r>
              <a:rPr lang="en-US" baseline="0" dirty="0" smtClean="0"/>
              <a:t>, #</a:t>
            </a:r>
            <a:r>
              <a:rPr lang="en-US" baseline="0" dirty="0" err="1" smtClean="0"/>
              <a:t>vr</a:t>
            </a:r>
            <a:r>
              <a:rPr lang="en-US" baseline="0" dirty="0" smtClean="0"/>
              <a:t>, #</a:t>
            </a:r>
            <a:r>
              <a:rPr lang="en-US" baseline="0" dirty="0" err="1" smtClean="0"/>
              <a:t>nvr</a:t>
            </a:r>
            <a:r>
              <a:rPr lang="en-US" baseline="0" dirty="0" smtClean="0"/>
              <a:t>, and #</a:t>
            </a:r>
            <a:r>
              <a:rPr lang="en-US" baseline="0" dirty="0" err="1" smtClean="0"/>
              <a:t>conj</a:t>
            </a:r>
            <a:r>
              <a:rPr lang="en-US" baseline="0" dirty="0" smtClean="0"/>
              <a:t> shown above are used in the processing of the text, added in via the file “Hebrew2 with adjustments.txt”, providing a way to manually implement one of the rules (#</a:t>
            </a:r>
            <a:r>
              <a:rPr lang="en-US" baseline="0" dirty="0" err="1" smtClean="0"/>
              <a:t>vds</a:t>
            </a:r>
            <a:r>
              <a:rPr lang="en-US" baseline="0" dirty="0" smtClean="0"/>
              <a:t>) that was too difficult to manage by the more usual process, and also to implement these extensions to the rules. This will likely be a good place to look if some of the extensions to the rules need to be reworked. </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4</a:t>
            </a:fld>
            <a:endParaRPr lang="en-US"/>
          </a:p>
        </p:txBody>
      </p:sp>
    </p:spTree>
    <p:extLst>
      <p:ext uri="{BB962C8B-B14F-4D97-AF65-F5344CB8AC3E}">
        <p14:creationId xmlns:p14="http://schemas.microsoft.com/office/powerpoint/2010/main" val="38561179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again we bring more clarity to what we’re seeing by adding colored</a:t>
            </a:r>
            <a:r>
              <a:rPr lang="en-US" baseline="0" dirty="0" smtClean="0"/>
              <a:t> highlighting –</a:t>
            </a:r>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40</a:t>
            </a:fld>
            <a:endParaRPr lang="en-US"/>
          </a:p>
        </p:txBody>
      </p:sp>
    </p:spTree>
    <p:extLst>
      <p:ext uri="{BB962C8B-B14F-4D97-AF65-F5344CB8AC3E}">
        <p14:creationId xmlns:p14="http://schemas.microsoft.com/office/powerpoint/2010/main" val="42635973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t>
            </a:r>
            <a:r>
              <a:rPr lang="en-US" dirty="0" smtClean="0"/>
              <a:t> with the colored</a:t>
            </a:r>
            <a:r>
              <a:rPr lang="en-US" baseline="0" dirty="0" smtClean="0"/>
              <a:t> highlighting showing the clusters of phrases which are most closely linked to each other.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Note again how the English punctuation relates to the phrase structure – with all three of these phrase clusters being good examples of how it typically works – within the first phrase cluster having no punctuation at all, and ending with a comma – then within the second phrase cluster</a:t>
            </a:r>
            <a:r>
              <a:rPr lang="en-US" baseline="0" dirty="0" smtClean="0"/>
              <a:t> having a comma, but only between the pair of most closely-linked phrases and the more tangential phrase. Then in the last phrase cluster we find a comma separating the pair of most closely linked phrases, which under other circumstances wouldn’t be expected to happen – but in this case because “all that he does” and “it” are </a:t>
            </a:r>
            <a:r>
              <a:rPr lang="en-US" baseline="0" dirty="0" err="1" smtClean="0"/>
              <a:t>coreferential</a:t>
            </a:r>
            <a:r>
              <a:rPr lang="en-US" baseline="0" dirty="0" smtClean="0"/>
              <a:t>, the comma is needed to help properly communicate this in English. </a:t>
            </a:r>
          </a:p>
          <a:p>
            <a:endParaRPr lang="en-US" baseline="0" dirty="0" smtClean="0"/>
          </a:p>
          <a:p>
            <a:r>
              <a:rPr lang="en-US" baseline="0" dirty="0" smtClean="0"/>
              <a:t>Now let me show you a case where understanding the poetic system of phrase marking helped me to more deeply grasp the meaning of a verse. This one is in Proverbs – Proverbs 3, verses 5 and 6 –</a:t>
            </a:r>
          </a:p>
        </p:txBody>
      </p:sp>
      <p:sp>
        <p:nvSpPr>
          <p:cNvPr id="4" name="Slide Number Placeholder 3"/>
          <p:cNvSpPr>
            <a:spLocks noGrp="1"/>
          </p:cNvSpPr>
          <p:nvPr>
            <p:ph type="sldNum" sz="quarter" idx="10"/>
          </p:nvPr>
        </p:nvSpPr>
        <p:spPr/>
        <p:txBody>
          <a:bodyPr/>
          <a:lstStyle/>
          <a:p>
            <a:fld id="{BB59B765-38E2-4A07-B356-449D4674FF78}" type="slidenum">
              <a:rPr lang="en-US" smtClean="0"/>
              <a:t>41</a:t>
            </a:fld>
            <a:endParaRPr lang="en-US"/>
          </a:p>
        </p:txBody>
      </p:sp>
    </p:spTree>
    <p:extLst>
      <p:ext uri="{BB962C8B-B14F-4D97-AF65-F5344CB8AC3E}">
        <p14:creationId xmlns:p14="http://schemas.microsoft.com/office/powerpoint/2010/main" val="13100187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Here’s </a:t>
            </a:r>
            <a:r>
              <a:rPr lang="en-US" baseline="0" dirty="0" smtClean="0"/>
              <a:t>the original text with all its markings on the left, and English glosses on the right. </a:t>
            </a:r>
            <a:endParaRPr lang="en-US" dirty="0" smtClean="0"/>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42</a:t>
            </a:fld>
            <a:endParaRPr lang="en-US"/>
          </a:p>
        </p:txBody>
      </p:sp>
    </p:spTree>
    <p:extLst>
      <p:ext uri="{BB962C8B-B14F-4D97-AF65-F5344CB8AC3E}">
        <p14:creationId xmlns:p14="http://schemas.microsoft.com/office/powerpoint/2010/main" val="24297302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here again is the chart of accents</a:t>
            </a:r>
            <a:r>
              <a:rPr lang="en-US" baseline="0" dirty="0" smtClean="0"/>
              <a:t> used in the poetic system of phrase marking. Looking for these in the current text, we can identify the 7 phrases, </a:t>
            </a:r>
            <a:r>
              <a:rPr lang="en-US" dirty="0" smtClean="0"/>
              <a:t>and the level that’s assigned </a:t>
            </a:r>
            <a:r>
              <a:rPr lang="en-US" baseline="0" dirty="0" smtClean="0"/>
              <a:t>to each one </a:t>
            </a:r>
            <a:r>
              <a:rPr lang="en-US" dirty="0" smtClean="0"/>
              <a:t>by the</a:t>
            </a:r>
            <a:r>
              <a:rPr lang="en-US" baseline="0" dirty="0" smtClean="0"/>
              <a:t> accents –</a:t>
            </a:r>
          </a:p>
          <a:p>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43</a:t>
            </a:fld>
            <a:endParaRPr lang="en-US"/>
          </a:p>
        </p:txBody>
      </p:sp>
    </p:spTree>
    <p:extLst>
      <p:ext uri="{BB962C8B-B14F-4D97-AF65-F5344CB8AC3E}">
        <p14:creationId xmlns:p14="http://schemas.microsoft.com/office/powerpoint/2010/main" val="32094257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Now applying the tree building process, we mark the first </a:t>
            </a:r>
            <a:r>
              <a:rPr lang="en-US" dirty="0" err="1" smtClean="0"/>
              <a:t>downstep</a:t>
            </a:r>
            <a:r>
              <a:rPr lang="en-US" dirty="0" smtClean="0"/>
              <a:t>,</a:t>
            </a:r>
            <a:r>
              <a:rPr lang="en-US" sz="1200" b="0" i="0" kern="1200" baseline="0" dirty="0" smtClean="0">
                <a:solidFill>
                  <a:schemeClr val="dk1"/>
                </a:solidFill>
                <a:effectLst/>
                <a:latin typeface="+mn-lt"/>
                <a:ea typeface="+mn-ea"/>
                <a:cs typeface="+mn-cs"/>
              </a:rPr>
              <a:t> </a:t>
            </a:r>
            <a:r>
              <a:rPr lang="en-US" baseline="0" dirty="0" smtClean="0"/>
              <a:t>going from 3 to 2 </a:t>
            </a:r>
            <a:r>
              <a:rPr lang="en-US" sz="1200" b="0" i="0" kern="1200" baseline="0" dirty="0" smtClean="0">
                <a:solidFill>
                  <a:schemeClr val="dk1"/>
                </a:solidFill>
                <a:effectLst/>
                <a:latin typeface="+mn-lt"/>
                <a:ea typeface="+mn-ea"/>
                <a:cs typeface="+mn-cs"/>
              </a:rPr>
              <a:t>on </a:t>
            </a:r>
            <a:r>
              <a:rPr lang="en-US" baseline="0" dirty="0" smtClean="0"/>
              <a:t>the first and second phrases – </a:t>
            </a:r>
          </a:p>
          <a:p>
            <a:endParaRPr lang="en-US"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44</a:t>
            </a:fld>
            <a:endParaRPr lang="en-US"/>
          </a:p>
        </p:txBody>
      </p:sp>
    </p:spTree>
    <p:extLst>
      <p:ext uri="{BB962C8B-B14F-4D97-AF65-F5344CB8AC3E}">
        <p14:creationId xmlns:p14="http://schemas.microsoft.com/office/powerpoint/2010/main" val="30385103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Then we mark the next </a:t>
            </a:r>
            <a:r>
              <a:rPr lang="en-US" dirty="0" err="1" smtClean="0"/>
              <a:t>downstep</a:t>
            </a:r>
            <a:r>
              <a:rPr lang="en-US" dirty="0" smtClean="0"/>
              <a:t> – </a:t>
            </a:r>
            <a:r>
              <a:rPr lang="en-US" baseline="0" dirty="0" smtClean="0"/>
              <a:t>going from 2 to 1 </a:t>
            </a:r>
            <a:r>
              <a:rPr lang="en-US" sz="1200" b="0" i="0" kern="1200" baseline="0" dirty="0" smtClean="0">
                <a:solidFill>
                  <a:schemeClr val="dk1"/>
                </a:solidFill>
                <a:effectLst/>
                <a:latin typeface="+mn-lt"/>
                <a:ea typeface="+mn-ea"/>
                <a:cs typeface="+mn-cs"/>
              </a:rPr>
              <a:t>on </a:t>
            </a:r>
            <a:r>
              <a:rPr lang="en-US" baseline="0" dirty="0" smtClean="0"/>
              <a:t>the third and fourth phrases </a:t>
            </a:r>
            <a:r>
              <a:rPr lang="en-US" dirty="0" smtClean="0"/>
              <a:t>– </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45</a:t>
            </a:fld>
            <a:endParaRPr lang="en-US"/>
          </a:p>
        </p:txBody>
      </p:sp>
    </p:spTree>
    <p:extLst>
      <p:ext uri="{BB962C8B-B14F-4D97-AF65-F5344CB8AC3E}">
        <p14:creationId xmlns:p14="http://schemas.microsoft.com/office/powerpoint/2010/main" val="5446061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 going from 2 to 1 on the second and</a:t>
            </a:r>
            <a:r>
              <a:rPr lang="en-US" baseline="0" dirty="0" smtClean="0"/>
              <a:t> fourth </a:t>
            </a:r>
            <a:r>
              <a:rPr lang="en-US" dirty="0" smtClean="0"/>
              <a:t>phrases – </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46</a:t>
            </a:fld>
            <a:endParaRPr lang="en-US"/>
          </a:p>
        </p:txBody>
      </p:sp>
    </p:spTree>
    <p:extLst>
      <p:ext uri="{BB962C8B-B14F-4D97-AF65-F5344CB8AC3E}">
        <p14:creationId xmlns:p14="http://schemas.microsoft.com/office/powerpoint/2010/main" val="30148853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 next – going from 2 to 1 on phrases 2 and 3 of verse 6, the second verse shown</a:t>
            </a:r>
            <a:r>
              <a:rPr lang="en-US" baseline="0" dirty="0" smtClean="0"/>
              <a:t> here</a:t>
            </a:r>
            <a:r>
              <a:rPr lang="en-US" dirty="0" smtClean="0"/>
              <a:t> – </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47</a:t>
            </a:fld>
            <a:endParaRPr lang="en-US"/>
          </a:p>
        </p:txBody>
      </p:sp>
    </p:spTree>
    <p:extLst>
      <p:ext uri="{BB962C8B-B14F-4D97-AF65-F5344CB8AC3E}">
        <p14:creationId xmlns:p14="http://schemas.microsoft.com/office/powerpoint/2010/main" val="18500526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 then marking the last </a:t>
            </a:r>
            <a:r>
              <a:rPr lang="en-US" dirty="0" err="1" smtClean="0"/>
              <a:t>downstep</a:t>
            </a:r>
            <a:r>
              <a:rPr lang="en-US" dirty="0" smtClean="0"/>
              <a:t>, from level 2 to 1 on phrases 1 and 3 of verse 6 –</a:t>
            </a:r>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48</a:t>
            </a:fld>
            <a:endParaRPr lang="en-US"/>
          </a:p>
        </p:txBody>
      </p:sp>
    </p:spTree>
    <p:extLst>
      <p:ext uri="{BB962C8B-B14F-4D97-AF65-F5344CB8AC3E}">
        <p14:creationId xmlns:p14="http://schemas.microsoft.com/office/powerpoint/2010/main" val="23858455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Then we bring more clarity to what we’re seeing by adding the colored</a:t>
            </a:r>
            <a:r>
              <a:rPr lang="en-US" baseline="0" dirty="0" smtClean="0"/>
              <a:t> highlighting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49</a:t>
            </a:fld>
            <a:endParaRPr lang="en-US"/>
          </a:p>
        </p:txBody>
      </p:sp>
    </p:spTree>
    <p:extLst>
      <p:ext uri="{BB962C8B-B14F-4D97-AF65-F5344CB8AC3E}">
        <p14:creationId xmlns:p14="http://schemas.microsoft.com/office/powerpoint/2010/main" val="3702818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that’s how this verse has been divided into phrases.</a:t>
            </a:r>
            <a:r>
              <a:rPr lang="en-US" baseline="0" dirty="0" smtClean="0"/>
              <a:t> The first and second words have been joined into one by </a:t>
            </a:r>
            <a:r>
              <a:rPr lang="en-US" baseline="0" dirty="0" err="1" smtClean="0"/>
              <a:t>Maqqef</a:t>
            </a:r>
            <a:r>
              <a:rPr lang="en-US" baseline="0" dirty="0" smtClean="0"/>
              <a:t>, the Hebrew equivalent of a hyphen, with the disjunctive “</a:t>
            </a:r>
            <a:r>
              <a:rPr lang="en-US" sz="1200" b="0" i="0" kern="1200" dirty="0" err="1" smtClean="0">
                <a:solidFill>
                  <a:schemeClr val="dk1"/>
                </a:solidFill>
                <a:effectLst/>
                <a:latin typeface="+mn-lt"/>
                <a:ea typeface="+mn-ea"/>
                <a:cs typeface="+mn-cs"/>
              </a:rPr>
              <a:t>Revi'i</a:t>
            </a:r>
            <a:r>
              <a:rPr lang="en-US" baseline="0" dirty="0" smtClean="0"/>
              <a:t>” then marking this as the first phrase. Then similarly each of the other seven phrases is marked at the end with one of the disjunctive accents, and if there’s more than one word in the phrase, they’re held together by conjunctive accents. Then the name of each disjunctive accent is written at the end of the phrase that it marks, to enable us to evaluate how each phrase relates to the others around it.</a:t>
            </a:r>
          </a:p>
          <a:p>
            <a:endParaRPr lang="en-US" baseline="0" dirty="0" smtClean="0"/>
          </a:p>
          <a:p>
            <a:r>
              <a:rPr lang="en-US" baseline="0" dirty="0" smtClean="0"/>
              <a:t>Again, just as in the narrative system, the </a:t>
            </a:r>
            <a:r>
              <a:rPr lang="en-US" i="1" baseline="0" dirty="0" smtClean="0"/>
              <a:t>level </a:t>
            </a:r>
            <a:r>
              <a:rPr lang="en-US" baseline="0" dirty="0" smtClean="0"/>
              <a:t>of each phrase provides an easy way to identify how it relates to the others phrases around it – so let’s look once again at the chart and fill in these level numbers – </a:t>
            </a:r>
          </a:p>
          <a:p>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5</a:t>
            </a:fld>
            <a:endParaRPr lang="en-US"/>
          </a:p>
        </p:txBody>
      </p:sp>
    </p:spTree>
    <p:extLst>
      <p:ext uri="{BB962C8B-B14F-4D97-AF65-F5344CB8AC3E}">
        <p14:creationId xmlns:p14="http://schemas.microsoft.com/office/powerpoint/2010/main" val="419252602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thing that catches</a:t>
            </a:r>
            <a:r>
              <a:rPr lang="en-US" baseline="0" dirty="0" smtClean="0"/>
              <a:t> my attention as I read this verse, is something that isn’t communicated by our English translations. In verse 6 the pronoun “he” shows up twice – first as its own independent word, and then as part of the meaning carried by the verb glossed “he will make straight”. It could have said “and he will make straight your paths” using fewer words, just leaving out that independent pronoun – and it wouldn’t have made any difference to our English translations. I would never have known the difference. But when we pay attention to the phrasing, since that pronoun is in a phrase of its own, I have to acknowledge it and give some thought to this intentional repetition.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So, what is it saying, that couldn’t have been said without that extra word and extra phrase?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 believe this is a kind of fronting going on here, to emphasize the pronoun “he,” and to contrast it with the alternative – with what will happen if I fail to acknowledge Him and trust Him; thinking that I’m smart enough to just get by on my own without His help; thinking that just on my own, I myself can walk a straight path.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verse is telling me “You can’t do it on your own. Don’t even try. In all your ways acknowledge Him; and He - He is the one who will make the path straight before you.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50</a:t>
            </a:fld>
            <a:endParaRPr lang="en-US"/>
          </a:p>
        </p:txBody>
      </p:sp>
    </p:spTree>
    <p:extLst>
      <p:ext uri="{BB962C8B-B14F-4D97-AF65-F5344CB8AC3E}">
        <p14:creationId xmlns:p14="http://schemas.microsoft.com/office/powerpoint/2010/main" val="2495248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Ok, here’s the chart again.</a:t>
            </a:r>
            <a:r>
              <a:rPr lang="en-US" baseline="0" dirty="0" smtClean="0"/>
              <a:t> While we’re looking at it, let’s take note of a few things. Remember that there were two level 1 markings in the narrative system – one marking the middle of the verse and the other marking the end. Now that </a:t>
            </a:r>
            <a:r>
              <a:rPr lang="en-US" baseline="0" dirty="0" err="1" smtClean="0"/>
              <a:t>Etnachta</a:t>
            </a:r>
            <a:r>
              <a:rPr lang="en-US" baseline="0" dirty="0" smtClean="0"/>
              <a:t> has shifted to level 2, in the poetic system we have just </a:t>
            </a:r>
            <a:r>
              <a:rPr lang="en-US" dirty="0" smtClean="0"/>
              <a:t>one </a:t>
            </a:r>
            <a:r>
              <a:rPr lang="en-US" baseline="0" dirty="0" smtClean="0"/>
              <a:t>level 1 marking – just </a:t>
            </a:r>
            <a:r>
              <a:rPr lang="en-US" baseline="0" dirty="0" err="1" smtClean="0"/>
              <a:t>Silluq</a:t>
            </a:r>
            <a:r>
              <a:rPr lang="en-US" baseline="0" dirty="0" smtClean="0"/>
              <a:t>. So though the basic system remains the same, with a </a:t>
            </a:r>
            <a:r>
              <a:rPr lang="en-US" baseline="0" dirty="0" err="1" smtClean="0"/>
              <a:t>downstep</a:t>
            </a:r>
            <a:r>
              <a:rPr lang="en-US" baseline="0" dirty="0" smtClean="0"/>
              <a:t> in level being the thing that marks two phrases as most closely linked to each other, for the poetic system the trees look a little bit different. Rather than having two halves before and after </a:t>
            </a:r>
            <a:r>
              <a:rPr lang="en-US" baseline="0" dirty="0" err="1" smtClean="0"/>
              <a:t>Etnachta</a:t>
            </a:r>
            <a:r>
              <a:rPr lang="en-US" baseline="0" dirty="0" smtClean="0"/>
              <a:t> which are then joined together, each verse will be made up of just one of these halves. And the task of marking the mid-point of the verse is now shared by </a:t>
            </a:r>
            <a:r>
              <a:rPr lang="en-US" baseline="0" dirty="0" err="1" smtClean="0"/>
              <a:t>Etnachta</a:t>
            </a:r>
            <a:r>
              <a:rPr lang="en-US" baseline="0" dirty="0" smtClean="0"/>
              <a:t> and Ole </a:t>
            </a:r>
            <a:r>
              <a:rPr lang="en-US" baseline="0" dirty="0" err="1" smtClean="0"/>
              <a:t>Veyored</a:t>
            </a:r>
            <a:r>
              <a:rPr lang="en-US" baseline="0" dirty="0" smtClean="0"/>
              <a:t> – with that purpose being served by Ole </a:t>
            </a:r>
            <a:r>
              <a:rPr lang="en-US" baseline="0" dirty="0" err="1" smtClean="0"/>
              <a:t>Veyored</a:t>
            </a:r>
            <a:r>
              <a:rPr lang="en-US" baseline="0" dirty="0" smtClean="0"/>
              <a:t> whenever it’s present.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Though they’ll only occasionally need to be used, I should also explain the cases where one of the markings is greyed out. There are a few irregularities in how the markings of the poetic system have been applied, so that occasionally you’ll see two markings on a phrase and wonder which one to follow. One scholar who has done a thorough job of working out all these details is James Price – and the materials that he’s made available are the source of what I’m able to present to you here. Where a marker is greyed out, this means that when this particular combination of accents occurs together, the one shown in black is the one to follow, and you can just ignore the one that’s greyed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Another detail that needs to be mentioned, is that for some of these accent combinations the two accents can occur on adjacent words rather than always both on the same word. The cases where this possibility has been noted are indicated in the chart by a space between the Hebrew letters marked by the two accents, as you see for Ole </a:t>
            </a:r>
            <a:r>
              <a:rPr lang="en-US" baseline="0" dirty="0" err="1" smtClean="0"/>
              <a:t>Veyored</a:t>
            </a:r>
            <a:r>
              <a:rPr lang="en-US" baseline="0" dirty="0" smtClean="0"/>
              <a:t>. This means that it’s the </a:t>
            </a:r>
            <a:r>
              <a:rPr lang="en-US" i="1" baseline="0" dirty="0" smtClean="0"/>
              <a:t>second</a:t>
            </a:r>
            <a:r>
              <a:rPr lang="en-US" baseline="0" dirty="0" smtClean="0"/>
              <a:t> of the two accents which is identifying the end of the phrase, and thus the location of the phrase break. This is important to correctly understand for Ole </a:t>
            </a:r>
            <a:r>
              <a:rPr lang="en-US" baseline="0" dirty="0" err="1" smtClean="0"/>
              <a:t>Veyored</a:t>
            </a:r>
            <a:r>
              <a:rPr lang="en-US" baseline="0" dirty="0" smtClean="0"/>
              <a:t>, because if the two markings aren’t recognized as a pair working together, the second marking </a:t>
            </a:r>
            <a:r>
              <a:rPr lang="en-US" sz="1200" dirty="0" err="1" smtClean="0">
                <a:solidFill>
                  <a:schemeClr val="tx1"/>
                </a:solidFill>
                <a:latin typeface="+mn-lt"/>
                <a:cs typeface="Ezra SIL" panose="02000400000000000000" pitchFamily="2" charset="-79"/>
              </a:rPr>
              <a:t>Mer'kha</a:t>
            </a:r>
            <a:r>
              <a:rPr lang="en-US" sz="1200" dirty="0" smtClean="0">
                <a:solidFill>
                  <a:schemeClr val="tx1"/>
                </a:solidFill>
                <a:latin typeface="+mn-lt"/>
                <a:cs typeface="Ezra SIL" panose="02000400000000000000" pitchFamily="2" charset="-79"/>
              </a:rPr>
              <a:t> will be seen as conjunctive rather than disjunctive. </a:t>
            </a:r>
            <a:r>
              <a:rPr lang="en-US" baseline="0" dirty="0" smtClean="0"/>
              <a:t>And if the phrase break is made at the first marking, Ole, rather than at the second marking, you’ll end up with the phrase break in the wrong place, and the resulting phrase structure not making good sense.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 - it’s a little more complicated</a:t>
            </a:r>
            <a:r>
              <a:rPr lang="en-US" baseline="0" dirty="0" smtClean="0"/>
              <a:t> than the narrative system – but most of the information needed to make sense of it has been successfully put together in this chart – so </a:t>
            </a:r>
            <a:r>
              <a:rPr lang="en-US" dirty="0" smtClean="0"/>
              <a:t>using</a:t>
            </a:r>
            <a:r>
              <a:rPr lang="en-US" baseline="0" dirty="0" smtClean="0"/>
              <a:t> this chart as a guide, we can identify the level assigned to each of the </a:t>
            </a:r>
            <a:r>
              <a:rPr lang="en-US" dirty="0" smtClean="0"/>
              <a:t>eight phrases </a:t>
            </a:r>
            <a:r>
              <a:rPr lang="en-US" baseline="0" dirty="0" smtClean="0"/>
              <a:t>by their disjunctive markings.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6</a:t>
            </a:fld>
            <a:endParaRPr lang="en-US"/>
          </a:p>
        </p:txBody>
      </p:sp>
    </p:spTree>
    <p:extLst>
      <p:ext uri="{BB962C8B-B14F-4D97-AF65-F5344CB8AC3E}">
        <p14:creationId xmlns:p14="http://schemas.microsoft.com/office/powerpoint/2010/main" val="1645187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here’s the text</a:t>
            </a:r>
            <a:r>
              <a:rPr lang="en-US" baseline="0" dirty="0" smtClean="0"/>
              <a:t> with this information added in</a:t>
            </a:r>
            <a:r>
              <a:rPr lang="en-US" dirty="0" smtClean="0"/>
              <a:t>.</a:t>
            </a:r>
            <a:r>
              <a:rPr lang="en-US" baseline="0" dirty="0" smtClean="0"/>
              <a:t> We now can readily see the phrase breaks, and the name and level number associated with each phrase. </a:t>
            </a:r>
          </a:p>
          <a:p>
            <a:endParaRPr lang="en-US" baseline="0" dirty="0" smtClean="0"/>
          </a:p>
          <a:p>
            <a:r>
              <a:rPr lang="en-US" baseline="0" dirty="0" smtClean="0"/>
              <a:t>As in the narrative system, the key to understanding how the phrases relate to each other, is that wherever we see a </a:t>
            </a:r>
            <a:r>
              <a:rPr lang="en-US" baseline="0" dirty="0" err="1" smtClean="0"/>
              <a:t>downstep</a:t>
            </a:r>
            <a:r>
              <a:rPr lang="en-US" baseline="0" dirty="0" smtClean="0"/>
              <a:t> in level – from 4 to 3, or 3 to 2, or 2 to 1, these are the most closely-linked phrases. These are the pairs of phrases which could be directly conjoined into a single phrase without changing any of the meaning. And just as the level of each of these phrases is marked by the disjunctive accent on the last word of the phrase – marked at the end – upon conjoining two phrases, the conjoined pair of phrases takes on the level from the *second* phrase – again, marked at the end.</a:t>
            </a:r>
          </a:p>
          <a:p>
            <a:endParaRPr lang="en-US" baseline="0" dirty="0" smtClean="0"/>
          </a:p>
          <a:p>
            <a:r>
              <a:rPr lang="en-US" baseline="0" dirty="0" smtClean="0"/>
              <a:t>But the poetic system also allows something which never occurs in the narrative system. In the poetic system a </a:t>
            </a:r>
            <a:r>
              <a:rPr lang="en-US" baseline="0" dirty="0" err="1" smtClean="0"/>
              <a:t>downstep</a:t>
            </a:r>
            <a:r>
              <a:rPr lang="en-US" baseline="0" dirty="0" smtClean="0"/>
              <a:t> can sometimes skip levels – going from 4 directly to 2, or from 3 directly to 1. In the narrative system such an occurrence indicates an error condition, alerting us that a detail has somehow gotten out of place, and that we need to figure out how to correct it. There are a few cases where the process of copying one scroll to another over the centuries has led to textual variants in these markings – and an understanding of the marking system allows us to make an informed choice of which variant is more likely correct in these cases. But in the poetic system these cases of skipped levels are just like any other </a:t>
            </a:r>
            <a:r>
              <a:rPr lang="en-US" baseline="0" dirty="0" err="1" smtClean="0"/>
              <a:t>downstep</a:t>
            </a:r>
            <a:r>
              <a:rPr lang="en-US" baseline="0" dirty="0" smtClean="0"/>
              <a:t> – just identifying pairs of most closely-linked phrases.</a:t>
            </a:r>
          </a:p>
          <a:p>
            <a:endParaRPr lang="en-US" baseline="0" dirty="0" smtClean="0"/>
          </a:p>
          <a:p>
            <a:r>
              <a:rPr lang="en-US" baseline="0" dirty="0" smtClean="0"/>
              <a:t>For all the phrases that are available for consideration as we look to see which ones show a </a:t>
            </a:r>
            <a:r>
              <a:rPr lang="en-US" baseline="0" dirty="0" err="1" smtClean="0"/>
              <a:t>downstep</a:t>
            </a:r>
            <a:r>
              <a:rPr lang="en-US" baseline="0" dirty="0" smtClean="0"/>
              <a:t>, I’ve highlighted the available ones in color – which initially is all of them. So to begin building a tree, we find the first pair of phrases that’s available to be conjoined. And that would be the second and third phrases, which both have the colored highlighting, and show a </a:t>
            </a:r>
            <a:r>
              <a:rPr lang="en-US" baseline="0" dirty="0" err="1" smtClean="0"/>
              <a:t>downstep</a:t>
            </a:r>
            <a:r>
              <a:rPr lang="en-US" baseline="0" dirty="0" smtClean="0"/>
              <a:t> from 4 to 3.</a:t>
            </a:r>
          </a:p>
          <a:p>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7</a:t>
            </a:fld>
            <a:endParaRPr lang="en-US"/>
          </a:p>
        </p:txBody>
      </p:sp>
    </p:spTree>
    <p:extLst>
      <p:ext uri="{BB962C8B-B14F-4D97-AF65-F5344CB8AC3E}">
        <p14:creationId xmlns:p14="http://schemas.microsoft.com/office/powerpoint/2010/main" val="3693130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we mark these two phrases as shown here, tying them together with two converging lines to mark them as conjoined, removing the colored highlighting from the level number of the first phrase, to mark that one as no longer available for consideration; not being at the end of the conjoined phrase, and taking the level of the second phrase as the level of the new conjoined phrase.</a:t>
            </a:r>
          </a:p>
          <a:p>
            <a:endParaRPr lang="en-US" baseline="0" dirty="0" smtClean="0"/>
          </a:p>
          <a:p>
            <a:r>
              <a:rPr lang="en-US" baseline="0" dirty="0" smtClean="0"/>
              <a:t>Then to continue the building of the tree, we do the same thing with the remaining available phrases – finding the next pair of phrases that’s available to be conjoined. This is the third and fourth phrases, which both have the colored highlighting, and show a </a:t>
            </a:r>
            <a:r>
              <a:rPr lang="en-US" baseline="0" dirty="0" err="1" smtClean="0"/>
              <a:t>downstep</a:t>
            </a:r>
            <a:r>
              <a:rPr lang="en-US" baseline="0" dirty="0" smtClean="0"/>
              <a:t> from 3 to 2.</a:t>
            </a:r>
          </a:p>
          <a:p>
            <a:endParaRPr lang="en-US" baseline="0" dirty="0" smtClean="0"/>
          </a:p>
        </p:txBody>
      </p:sp>
      <p:sp>
        <p:nvSpPr>
          <p:cNvPr id="4" name="Slide Number Placeholder 3"/>
          <p:cNvSpPr>
            <a:spLocks noGrp="1"/>
          </p:cNvSpPr>
          <p:nvPr>
            <p:ph type="sldNum" sz="quarter" idx="10"/>
          </p:nvPr>
        </p:nvSpPr>
        <p:spPr/>
        <p:txBody>
          <a:bodyPr/>
          <a:lstStyle/>
          <a:p>
            <a:fld id="{BB59B765-38E2-4A07-B356-449D4674FF78}" type="slidenum">
              <a:rPr lang="en-US" smtClean="0"/>
              <a:t>8</a:t>
            </a:fld>
            <a:endParaRPr lang="en-US"/>
          </a:p>
        </p:txBody>
      </p:sp>
    </p:spTree>
    <p:extLst>
      <p:ext uri="{BB962C8B-B14F-4D97-AF65-F5344CB8AC3E}">
        <p14:creationId xmlns:p14="http://schemas.microsoft.com/office/powerpoint/2010/main" val="405534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again we mark the two phrases as shown here, tying them together with converging lines to mark them as conjoined, and removing the colored highlighting from the level number that’s no longer marking the end, and thus no longer available for consideration.</a:t>
            </a:r>
          </a:p>
          <a:p>
            <a:endParaRPr lang="en-US" baseline="0" dirty="0" smtClean="0"/>
          </a:p>
          <a:p>
            <a:r>
              <a:rPr lang="en-US" baseline="0" dirty="0" smtClean="0"/>
              <a:t>Then we look at the remaining available phrases, again finding the next pair that’s available to be conjoined. This time the first </a:t>
            </a:r>
            <a:r>
              <a:rPr lang="en-US" baseline="0" dirty="0" err="1" smtClean="0"/>
              <a:t>downstep</a:t>
            </a:r>
            <a:r>
              <a:rPr lang="en-US" baseline="0" dirty="0" smtClean="0"/>
              <a:t> is between the first and fourth phrases, which both have the colored highlighting, and show a </a:t>
            </a:r>
            <a:r>
              <a:rPr lang="en-US" baseline="0" dirty="0" err="1" smtClean="0"/>
              <a:t>downstep</a:t>
            </a:r>
            <a:r>
              <a:rPr lang="en-US" baseline="0" dirty="0" smtClean="0"/>
              <a:t> from 3 to 2.</a:t>
            </a:r>
          </a:p>
          <a:p>
            <a:endParaRPr lang="en-US" dirty="0"/>
          </a:p>
        </p:txBody>
      </p:sp>
      <p:sp>
        <p:nvSpPr>
          <p:cNvPr id="4" name="Slide Number Placeholder 3"/>
          <p:cNvSpPr>
            <a:spLocks noGrp="1"/>
          </p:cNvSpPr>
          <p:nvPr>
            <p:ph type="sldNum" sz="quarter" idx="10"/>
          </p:nvPr>
        </p:nvSpPr>
        <p:spPr/>
        <p:txBody>
          <a:bodyPr/>
          <a:lstStyle/>
          <a:p>
            <a:fld id="{BB59B765-38E2-4A07-B356-449D4674FF78}" type="slidenum">
              <a:rPr lang="en-US" smtClean="0"/>
              <a:t>9</a:t>
            </a:fld>
            <a:endParaRPr lang="en-US"/>
          </a:p>
        </p:txBody>
      </p:sp>
    </p:spTree>
    <p:extLst>
      <p:ext uri="{BB962C8B-B14F-4D97-AF65-F5344CB8AC3E}">
        <p14:creationId xmlns:p14="http://schemas.microsoft.com/office/powerpoint/2010/main" val="409229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C9133E-36FC-4BFB-989E-05508774EAAD}"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D7F15-D6F3-4761-AE8B-DA3243E050B3}" type="slidenum">
              <a:rPr lang="en-US" smtClean="0"/>
              <a:t>‹#›</a:t>
            </a:fld>
            <a:endParaRPr lang="en-US"/>
          </a:p>
        </p:txBody>
      </p:sp>
    </p:spTree>
    <p:extLst>
      <p:ext uri="{BB962C8B-B14F-4D97-AF65-F5344CB8AC3E}">
        <p14:creationId xmlns:p14="http://schemas.microsoft.com/office/powerpoint/2010/main" val="2878373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C9133E-36FC-4BFB-989E-05508774EAAD}"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D7F15-D6F3-4761-AE8B-DA3243E050B3}" type="slidenum">
              <a:rPr lang="en-US" smtClean="0"/>
              <a:t>‹#›</a:t>
            </a:fld>
            <a:endParaRPr lang="en-US"/>
          </a:p>
        </p:txBody>
      </p:sp>
    </p:spTree>
    <p:extLst>
      <p:ext uri="{BB962C8B-B14F-4D97-AF65-F5344CB8AC3E}">
        <p14:creationId xmlns:p14="http://schemas.microsoft.com/office/powerpoint/2010/main" val="1320913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C9133E-36FC-4BFB-989E-05508774EAAD}"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D7F15-D6F3-4761-AE8B-DA3243E050B3}" type="slidenum">
              <a:rPr lang="en-US" smtClean="0"/>
              <a:t>‹#›</a:t>
            </a:fld>
            <a:endParaRPr lang="en-US"/>
          </a:p>
        </p:txBody>
      </p:sp>
    </p:spTree>
    <p:extLst>
      <p:ext uri="{BB962C8B-B14F-4D97-AF65-F5344CB8AC3E}">
        <p14:creationId xmlns:p14="http://schemas.microsoft.com/office/powerpoint/2010/main" val="335344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C9133E-36FC-4BFB-989E-05508774EAAD}"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D7F15-D6F3-4761-AE8B-DA3243E050B3}" type="slidenum">
              <a:rPr lang="en-US" smtClean="0"/>
              <a:t>‹#›</a:t>
            </a:fld>
            <a:endParaRPr lang="en-US"/>
          </a:p>
        </p:txBody>
      </p:sp>
    </p:spTree>
    <p:extLst>
      <p:ext uri="{BB962C8B-B14F-4D97-AF65-F5344CB8AC3E}">
        <p14:creationId xmlns:p14="http://schemas.microsoft.com/office/powerpoint/2010/main" val="1769362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C9133E-36FC-4BFB-989E-05508774EAAD}"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D7F15-D6F3-4761-AE8B-DA3243E050B3}" type="slidenum">
              <a:rPr lang="en-US" smtClean="0"/>
              <a:t>‹#›</a:t>
            </a:fld>
            <a:endParaRPr lang="en-US"/>
          </a:p>
        </p:txBody>
      </p:sp>
    </p:spTree>
    <p:extLst>
      <p:ext uri="{BB962C8B-B14F-4D97-AF65-F5344CB8AC3E}">
        <p14:creationId xmlns:p14="http://schemas.microsoft.com/office/powerpoint/2010/main" val="754233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C9133E-36FC-4BFB-989E-05508774EAAD}"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D7F15-D6F3-4761-AE8B-DA3243E050B3}" type="slidenum">
              <a:rPr lang="en-US" smtClean="0"/>
              <a:t>‹#›</a:t>
            </a:fld>
            <a:endParaRPr lang="en-US"/>
          </a:p>
        </p:txBody>
      </p:sp>
    </p:spTree>
    <p:extLst>
      <p:ext uri="{BB962C8B-B14F-4D97-AF65-F5344CB8AC3E}">
        <p14:creationId xmlns:p14="http://schemas.microsoft.com/office/powerpoint/2010/main" val="2857475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C9133E-36FC-4BFB-989E-05508774EAAD}" type="datetimeFigureOut">
              <a:rPr lang="en-US" smtClean="0"/>
              <a:t>8/27/2021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D7F15-D6F3-4761-AE8B-DA3243E050B3}" type="slidenum">
              <a:rPr lang="en-US" smtClean="0"/>
              <a:t>‹#›</a:t>
            </a:fld>
            <a:endParaRPr lang="en-US"/>
          </a:p>
        </p:txBody>
      </p:sp>
    </p:spTree>
    <p:extLst>
      <p:ext uri="{BB962C8B-B14F-4D97-AF65-F5344CB8AC3E}">
        <p14:creationId xmlns:p14="http://schemas.microsoft.com/office/powerpoint/2010/main" val="2609644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C9133E-36FC-4BFB-989E-05508774EAAD}" type="datetimeFigureOut">
              <a:rPr lang="en-US" smtClean="0"/>
              <a:t>8/27/2021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D7F15-D6F3-4761-AE8B-DA3243E050B3}" type="slidenum">
              <a:rPr lang="en-US" smtClean="0"/>
              <a:t>‹#›</a:t>
            </a:fld>
            <a:endParaRPr lang="en-US"/>
          </a:p>
        </p:txBody>
      </p:sp>
    </p:spTree>
    <p:extLst>
      <p:ext uri="{BB962C8B-B14F-4D97-AF65-F5344CB8AC3E}">
        <p14:creationId xmlns:p14="http://schemas.microsoft.com/office/powerpoint/2010/main" val="600687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C9133E-36FC-4BFB-989E-05508774EAAD}" type="datetimeFigureOut">
              <a:rPr lang="en-US" smtClean="0"/>
              <a:t>8/27/2021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D7F15-D6F3-4761-AE8B-DA3243E050B3}" type="slidenum">
              <a:rPr lang="en-US" smtClean="0"/>
              <a:t>‹#›</a:t>
            </a:fld>
            <a:endParaRPr lang="en-US"/>
          </a:p>
        </p:txBody>
      </p:sp>
    </p:spTree>
    <p:extLst>
      <p:ext uri="{BB962C8B-B14F-4D97-AF65-F5344CB8AC3E}">
        <p14:creationId xmlns:p14="http://schemas.microsoft.com/office/powerpoint/2010/main" val="585158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C9133E-36FC-4BFB-989E-05508774EAAD}"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D7F15-D6F3-4761-AE8B-DA3243E050B3}" type="slidenum">
              <a:rPr lang="en-US" smtClean="0"/>
              <a:t>‹#›</a:t>
            </a:fld>
            <a:endParaRPr lang="en-US"/>
          </a:p>
        </p:txBody>
      </p:sp>
    </p:spTree>
    <p:extLst>
      <p:ext uri="{BB962C8B-B14F-4D97-AF65-F5344CB8AC3E}">
        <p14:creationId xmlns:p14="http://schemas.microsoft.com/office/powerpoint/2010/main" val="1522237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C9133E-36FC-4BFB-989E-05508774EAAD}"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D7F15-D6F3-4761-AE8B-DA3243E050B3}" type="slidenum">
              <a:rPr lang="en-US" smtClean="0"/>
              <a:t>‹#›</a:t>
            </a:fld>
            <a:endParaRPr lang="en-US"/>
          </a:p>
        </p:txBody>
      </p:sp>
    </p:spTree>
    <p:extLst>
      <p:ext uri="{BB962C8B-B14F-4D97-AF65-F5344CB8AC3E}">
        <p14:creationId xmlns:p14="http://schemas.microsoft.com/office/powerpoint/2010/main" val="1094975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C9133E-36FC-4BFB-989E-05508774EAAD}" type="datetimeFigureOut">
              <a:rPr lang="en-US" smtClean="0"/>
              <a:t>8/27/2021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D7F15-D6F3-4761-AE8B-DA3243E050B3}" type="slidenum">
              <a:rPr lang="en-US" smtClean="0"/>
              <a:t>‹#›</a:t>
            </a:fld>
            <a:endParaRPr lang="en-US"/>
          </a:p>
        </p:txBody>
      </p:sp>
    </p:spTree>
    <p:extLst>
      <p:ext uri="{BB962C8B-B14F-4D97-AF65-F5344CB8AC3E}">
        <p14:creationId xmlns:p14="http://schemas.microsoft.com/office/powerpoint/2010/main" val="3220062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Hebrew phrase marking</a:t>
            </a:r>
            <a:endParaRPr lang="en-US" dirty="0"/>
          </a:p>
        </p:txBody>
      </p:sp>
      <p:sp>
        <p:nvSpPr>
          <p:cNvPr id="3" name="Subtitle 2"/>
          <p:cNvSpPr>
            <a:spLocks noGrp="1"/>
          </p:cNvSpPr>
          <p:nvPr>
            <p:ph type="subTitle" idx="1"/>
          </p:nvPr>
        </p:nvSpPr>
        <p:spPr/>
        <p:txBody>
          <a:bodyPr/>
          <a:lstStyle/>
          <a:p>
            <a:r>
              <a:rPr lang="en-US" dirty="0" smtClean="0"/>
              <a:t>The alternate marking system, used just for the books of</a:t>
            </a:r>
          </a:p>
          <a:p>
            <a:r>
              <a:rPr lang="en-US" dirty="0" smtClean="0"/>
              <a:t>Psalms, Proverbs, and Job</a:t>
            </a:r>
            <a:endParaRPr lang="en-US" dirty="0"/>
          </a:p>
        </p:txBody>
      </p:sp>
    </p:spTree>
    <p:extLst>
      <p:ext uri="{BB962C8B-B14F-4D97-AF65-F5344CB8AC3E}">
        <p14:creationId xmlns:p14="http://schemas.microsoft.com/office/powerpoint/2010/main" val="2428732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781342113"/>
              </p:ext>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אַ֥שְֽׁרֵי־הָאִ֗ישׁ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a:t>
                      </a:r>
                      <a:r>
                        <a:rPr lang="en-US" sz="14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Blessed is the man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Mahpakh</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הָלַךְ֮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doesn’t walk</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בַּעֲצַ֪ת רְשָׁ֫עִ֥ים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the counsel of the wicked;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וּבְדֶ֣רֶךְ חַ֭טָּאִים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the path of sinners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עָמָ֑ד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stand,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וּבְמוֹשַׁ֥ב לֵ֝צִ֗ים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in the seat of scoffers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יָשָֽׁב׃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sit,</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38" name="Straight Connector 37"/>
          <p:cNvCxnSpPr/>
          <p:nvPr/>
        </p:nvCxnSpPr>
        <p:spPr>
          <a:xfrm>
            <a:off x="4915000" y="1398098"/>
            <a:ext cx="759655" cy="660789"/>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flipV="1">
            <a:off x="5533979" y="2061449"/>
            <a:ext cx="140676" cy="480403"/>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4915000" y="192780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4915001" y="219509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flipV="1">
            <a:off x="4915000" y="2541852"/>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H="1" flipV="1">
            <a:off x="5294828" y="2195091"/>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81079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155975549"/>
              </p:ext>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אַ֥שְֽׁרֵי־הָאִ֗ישׁ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a:t>
                      </a:r>
                      <a:r>
                        <a:rPr lang="en-US" sz="14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Blessed is the man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Mahpakh</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הָלַךְ֮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doesn’t walk</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בַּעֲצַ֪ת רְשָׁ֫עִ֥ים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the counsel of the wicked;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וּבְדֶ֣רֶךְ חַ֭טָּאִים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the path of sinners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עָמָ֑ד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stand,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וּבְמוֹשַׁ֥ב לֵ֝צִ֗ים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in the seat of scoffers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יָשָֽׁב׃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sit,</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32" name="Straight Connector 31"/>
          <p:cNvCxnSpPr/>
          <p:nvPr/>
        </p:nvCxnSpPr>
        <p:spPr>
          <a:xfrm>
            <a:off x="4915000" y="351326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flipV="1">
            <a:off x="4915001" y="378054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4915000" y="1398098"/>
            <a:ext cx="759655" cy="660789"/>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flipV="1">
            <a:off x="5533979" y="2061449"/>
            <a:ext cx="140676" cy="480403"/>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4915000" y="192780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4915001" y="219509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flipV="1">
            <a:off x="4915000" y="2541852"/>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H="1" flipV="1">
            <a:off x="5294828" y="2195091"/>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59830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575244358"/>
              </p:ext>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אַ֥שְֽׁרֵי־הָאִ֗ישׁ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a:t>
                      </a:r>
                      <a:r>
                        <a:rPr lang="en-US" sz="14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Blessed is the man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Mahpakh</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הָלַךְ֮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doesn’t walk</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בַּעֲצַ֪ת רְשָׁ֫עִ֥ים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the counsel of the wicked;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וּבְדֶ֣רֶךְ חַ֭טָּאִים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the path of sinners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עָמָ֑ד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stand,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וּבְמוֹשַׁ֥ב לֵ֝צִ֗ים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in the seat of scoffers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יָשָֽׁב׃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sit,</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32" name="Straight Connector 31"/>
          <p:cNvCxnSpPr/>
          <p:nvPr/>
        </p:nvCxnSpPr>
        <p:spPr>
          <a:xfrm>
            <a:off x="4915000" y="351326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flipV="1">
            <a:off x="4915001" y="378054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4915001" y="462140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V="1">
            <a:off x="4915002" y="488869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4915000" y="1398098"/>
            <a:ext cx="759655" cy="660789"/>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flipV="1">
            <a:off x="5533979" y="2061449"/>
            <a:ext cx="140676" cy="480403"/>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4915000" y="192780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4915001" y="219509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flipV="1">
            <a:off x="4915000" y="2541852"/>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H="1" flipV="1">
            <a:off x="5294828" y="2195091"/>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81845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563842396"/>
              </p:ext>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אַ֥שְֽׁרֵי־הָאִ֗ישׁ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a:t>
                      </a:r>
                      <a:r>
                        <a:rPr lang="en-US" sz="14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Blessed is the man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Mahpakh</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הָלַךְ֮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doesn’t walk</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בַּעֲצַ֪ת רְשָׁ֫עִ֥ים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the counsel of the wicked;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וּבְדֶ֣רֶךְ חַ֭טָּאִים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the path of sinners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עָמָ֑ד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stand,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וּבְמוֹשַׁ֥ב לֵ֝צִ֗ים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in the seat of scoffers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יָשָֽׁב׃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sit,</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32" name="Straight Connector 31"/>
          <p:cNvCxnSpPr/>
          <p:nvPr/>
        </p:nvCxnSpPr>
        <p:spPr>
          <a:xfrm>
            <a:off x="4915000" y="351326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flipV="1">
            <a:off x="4915001" y="378054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4915001" y="462140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V="1">
            <a:off x="4915002" y="488869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4915000" y="1398098"/>
            <a:ext cx="759655" cy="660789"/>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flipV="1">
            <a:off x="5533979" y="2061449"/>
            <a:ext cx="140676" cy="480403"/>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5305197" y="3780546"/>
            <a:ext cx="369458" cy="554807"/>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V="1">
            <a:off x="5294829" y="4335353"/>
            <a:ext cx="379826" cy="553340"/>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4915000" y="192780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4915001" y="219509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flipV="1">
            <a:off x="4915000" y="2541852"/>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H="1" flipV="1">
            <a:off x="5294828" y="2195091"/>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420463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251321795"/>
              </p:ext>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אַ֥שְֽׁרֵי־הָאִ֗ישׁ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a:t>
                      </a:r>
                      <a:r>
                        <a:rPr lang="en-US" sz="14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Blessed is the man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Mahpakh</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הָלַךְ֮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doesn’t walk</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בַּעֲצַ֪ת רְשָׁ֫עִ֥ים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the counsel of the wicked;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וּבְדֶ֣רֶךְ חַ֭טָּאִים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the path of sinners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עָמָ֑ד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stand,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וּבְמוֹשַׁ֥ב לֵ֝צִ֗ים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in the seat of scoffers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יָשָֽׁב׃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sit,</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32" name="Straight Connector 31"/>
          <p:cNvCxnSpPr/>
          <p:nvPr/>
        </p:nvCxnSpPr>
        <p:spPr>
          <a:xfrm>
            <a:off x="4915000" y="351326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flipV="1">
            <a:off x="4915001" y="378054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4915001" y="462140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V="1">
            <a:off x="4915002" y="488869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5674655" y="2058887"/>
            <a:ext cx="369464" cy="1109533"/>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flipV="1">
            <a:off x="5674655" y="3168423"/>
            <a:ext cx="369464" cy="1166930"/>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4915000" y="1398098"/>
            <a:ext cx="759655" cy="660789"/>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flipV="1">
            <a:off x="5533979" y="2061449"/>
            <a:ext cx="140676" cy="480403"/>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5305197" y="3780546"/>
            <a:ext cx="369458" cy="554807"/>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V="1">
            <a:off x="5294829" y="4335353"/>
            <a:ext cx="379826" cy="553340"/>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4915000" y="192780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4915001" y="219509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flipV="1">
            <a:off x="4915000" y="2541852"/>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H="1" flipV="1">
            <a:off x="5294828" y="2195091"/>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29717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rgbClr val="FF33CC"/>
                          </a:solidFill>
                          <a:effectLst/>
                          <a:latin typeface="+mn-lt"/>
                          <a:ea typeface="+mn-ea"/>
                          <a:cs typeface="+mn-cs"/>
                        </a:rPr>
                        <a:t>[3]</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[4]</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[3]</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[3]</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[1]</a:t>
                      </a:r>
                      <a:endParaRPr lang="en-US" sz="2400" dirty="0">
                        <a:solidFill>
                          <a:srgbClr val="FF33CC"/>
                        </a:solidFill>
                      </a:endParaRPr>
                    </a:p>
                  </a:txBody>
                  <a:tcPr>
                    <a:noFill/>
                  </a:tcPr>
                </a:tc>
              </a:tr>
            </a:tbl>
          </a:graphicData>
        </a:graphic>
      </p:graphicFrame>
    </p:spTree>
    <p:extLst>
      <p:ext uri="{BB962C8B-B14F-4D97-AF65-F5344CB8AC3E}">
        <p14:creationId xmlns:p14="http://schemas.microsoft.com/office/powerpoint/2010/main" val="40763168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rgbClr val="FF33CC"/>
                          </a:solidFill>
                          <a:effectLst/>
                          <a:latin typeface="+mn-lt"/>
                          <a:ea typeface="+mn-ea"/>
                          <a:cs typeface="+mn-cs"/>
                        </a:rPr>
                        <a:t>[3]</a:t>
                      </a:r>
                      <a:endParaRPr lang="en-US" sz="2400" dirty="0">
                        <a:solidFill>
                          <a:srgbClr val="FF33CC"/>
                        </a:solidFill>
                      </a:endParaRPr>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4</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rgbClr val="FF33CC"/>
                          </a:solidFill>
                          <a:effectLst/>
                          <a:latin typeface="+mn-lt"/>
                          <a:ea typeface="+mn-ea"/>
                          <a:cs typeface="+mn-cs"/>
                        </a:rPr>
                        <a:t>[3]</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[3]</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[1]</a:t>
                      </a:r>
                      <a:endParaRPr lang="en-US" sz="2400" dirty="0">
                        <a:solidFill>
                          <a:srgbClr val="FF33CC"/>
                        </a:solidFill>
                      </a:endParaRPr>
                    </a:p>
                  </a:txBody>
                  <a:tcPr>
                    <a:noFill/>
                  </a:tcPr>
                </a:tc>
              </a:tr>
            </a:tbl>
          </a:graphicData>
        </a:graphic>
      </p:graphicFrame>
      <p:cxnSp>
        <p:nvCxnSpPr>
          <p:cNvPr id="44" name="Straight Connector 43"/>
          <p:cNvCxnSpPr/>
          <p:nvPr/>
        </p:nvCxnSpPr>
        <p:spPr>
          <a:xfrm>
            <a:off x="4887833" y="187222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V="1">
            <a:off x="4887834" y="2139511"/>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996485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rgbClr val="FF33CC"/>
                          </a:solidFill>
                          <a:effectLst/>
                          <a:latin typeface="+mn-lt"/>
                          <a:ea typeface="+mn-ea"/>
                          <a:cs typeface="+mn-cs"/>
                        </a:rPr>
                        <a:t>[3]</a:t>
                      </a:r>
                      <a:endParaRPr lang="en-US" sz="2400" dirty="0">
                        <a:solidFill>
                          <a:srgbClr val="FF33CC"/>
                        </a:solidFill>
                      </a:endParaRPr>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4</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[3]</a:t>
                      </a:r>
                      <a:endParaRPr lang="en-US" sz="2400" dirty="0"/>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[3]</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[1]</a:t>
                      </a:r>
                      <a:endParaRPr lang="en-US" sz="2400" dirty="0">
                        <a:solidFill>
                          <a:srgbClr val="FF33CC"/>
                        </a:solidFill>
                      </a:endParaRPr>
                    </a:p>
                  </a:txBody>
                  <a:tcPr>
                    <a:noFill/>
                  </a:tcPr>
                </a:tc>
              </a:tr>
            </a:tbl>
          </a:graphicData>
        </a:graphic>
      </p:graphicFrame>
      <p:cxnSp>
        <p:nvCxnSpPr>
          <p:cNvPr id="44" name="Straight Connector 43"/>
          <p:cNvCxnSpPr/>
          <p:nvPr/>
        </p:nvCxnSpPr>
        <p:spPr>
          <a:xfrm>
            <a:off x="4887833" y="187222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V="1">
            <a:off x="4887834" y="213951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flipV="1">
            <a:off x="4887833" y="2486272"/>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flipV="1">
            <a:off x="5267661" y="2139511"/>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93471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chemeClr val="dk1"/>
                          </a:solidFill>
                          <a:effectLst/>
                          <a:latin typeface="+mn-lt"/>
                          <a:ea typeface="+mn-ea"/>
                          <a:cs typeface="+mn-cs"/>
                        </a:rPr>
                        <a:t>[3]</a:t>
                      </a:r>
                      <a:endParaRPr lang="en-US" sz="2400" dirty="0">
                        <a:solidFill>
                          <a:schemeClr val="tx1"/>
                        </a:solidFill>
                      </a:endParaRPr>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4</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[3]</a:t>
                      </a:r>
                      <a:endParaRPr lang="en-US" sz="2400" dirty="0"/>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[3]</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[1]</a:t>
                      </a:r>
                      <a:endParaRPr lang="en-US" sz="2400" dirty="0">
                        <a:solidFill>
                          <a:srgbClr val="FF33CC"/>
                        </a:solidFill>
                      </a:endParaRPr>
                    </a:p>
                  </a:txBody>
                  <a:tcPr>
                    <a:noFill/>
                  </a:tcPr>
                </a:tc>
              </a:tr>
            </a:tbl>
          </a:graphicData>
        </a:graphic>
      </p:graphicFrame>
      <p:cxnSp>
        <p:nvCxnSpPr>
          <p:cNvPr id="40" name="Straight Connector 39"/>
          <p:cNvCxnSpPr/>
          <p:nvPr/>
        </p:nvCxnSpPr>
        <p:spPr>
          <a:xfrm>
            <a:off x="4887627" y="1363564"/>
            <a:ext cx="732123" cy="694129"/>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V="1">
            <a:off x="5506812" y="2051399"/>
            <a:ext cx="112938" cy="431918"/>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a:off x="4887833" y="187222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V="1">
            <a:off x="4887834" y="213951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flipV="1">
            <a:off x="4887833" y="2486272"/>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flipV="1">
            <a:off x="5267661" y="2139511"/>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96206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chemeClr val="dk1"/>
                          </a:solidFill>
                          <a:effectLst/>
                          <a:latin typeface="+mn-lt"/>
                          <a:ea typeface="+mn-ea"/>
                          <a:cs typeface="+mn-cs"/>
                        </a:rPr>
                        <a:t>[3]</a:t>
                      </a:r>
                      <a:endParaRPr lang="en-US" sz="2400" dirty="0">
                        <a:solidFill>
                          <a:schemeClr val="tx1"/>
                        </a:solidFill>
                      </a:endParaRPr>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4</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[3]</a:t>
                      </a:r>
                      <a:endParaRPr lang="en-US" sz="2400" dirty="0"/>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chemeClr val="dk1"/>
                          </a:solidFill>
                          <a:effectLst/>
                          <a:latin typeface="+mn-lt"/>
                          <a:ea typeface="+mn-ea"/>
                          <a:cs typeface="+mn-cs"/>
                        </a:rPr>
                        <a:t>[3]</a:t>
                      </a:r>
                      <a:endParaRPr lang="en-US" sz="2400" dirty="0"/>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rgbClr val="FF33CC"/>
                          </a:solidFill>
                          <a:effectLst/>
                          <a:latin typeface="+mn-lt"/>
                          <a:ea typeface="+mn-ea"/>
                          <a:cs typeface="+mn-cs"/>
                        </a:rPr>
                        <a:t>[1]</a:t>
                      </a:r>
                      <a:endParaRPr lang="en-US" sz="2400" dirty="0">
                        <a:solidFill>
                          <a:srgbClr val="FF33CC"/>
                        </a:solidFill>
                      </a:endParaRPr>
                    </a:p>
                  </a:txBody>
                  <a:tcPr>
                    <a:noFill/>
                  </a:tcPr>
                </a:tc>
              </a:tr>
            </a:tbl>
          </a:graphicData>
        </a:graphic>
      </p:graphicFrame>
      <p:cxnSp>
        <p:nvCxnSpPr>
          <p:cNvPr id="34" name="Straight Connector 33"/>
          <p:cNvCxnSpPr/>
          <p:nvPr/>
        </p:nvCxnSpPr>
        <p:spPr>
          <a:xfrm>
            <a:off x="4896816" y="345304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V="1">
            <a:off x="4896817" y="372033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4887627" y="1363564"/>
            <a:ext cx="732123" cy="694129"/>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V="1">
            <a:off x="5506812" y="2051399"/>
            <a:ext cx="112938" cy="431918"/>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a:off x="4887833" y="187222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V="1">
            <a:off x="4887834" y="213951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flipV="1">
            <a:off x="4887833" y="2486272"/>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flipV="1">
            <a:off x="5267661" y="2139511"/>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4379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901068252"/>
              </p:ext>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אַ֥שְֽׁרֵי־הָאִ֗ישׁ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a:t>
                      </a:r>
                      <a:r>
                        <a:rPr lang="en-US" sz="14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Blessed is the man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הָלַךְ֮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doesn’t walk</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בַּעֲצַ֪ת רְשָׁ֫עִ֥ים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the counsel of the wicked;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וּבְדֶ֣רֶךְ חַ֭טָּאִים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the path of sinners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עָמָ֑ד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stand,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וּבְמוֹשַׁ֥ב לֵ֝צִ֗ים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in the seat of scoffers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יָשָֽׁב׃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sit,</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spTree>
    <p:extLst>
      <p:ext uri="{BB962C8B-B14F-4D97-AF65-F5344CB8AC3E}">
        <p14:creationId xmlns:p14="http://schemas.microsoft.com/office/powerpoint/2010/main" val="2441366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chemeClr val="dk1"/>
                          </a:solidFill>
                          <a:effectLst/>
                          <a:latin typeface="+mn-lt"/>
                          <a:ea typeface="+mn-ea"/>
                          <a:cs typeface="+mn-cs"/>
                        </a:rPr>
                        <a:t>[3]</a:t>
                      </a:r>
                      <a:endParaRPr lang="en-US" sz="2400" dirty="0">
                        <a:solidFill>
                          <a:schemeClr val="tx1"/>
                        </a:solidFill>
                      </a:endParaRPr>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4</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[3]</a:t>
                      </a:r>
                      <a:endParaRPr lang="en-US" sz="2400" dirty="0"/>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chemeClr val="dk1"/>
                          </a:solidFill>
                          <a:effectLst/>
                          <a:latin typeface="+mn-lt"/>
                          <a:ea typeface="+mn-ea"/>
                          <a:cs typeface="+mn-cs"/>
                        </a:rPr>
                        <a:t>[3]</a:t>
                      </a:r>
                      <a:endParaRPr lang="en-US" sz="2400" dirty="0"/>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chemeClr val="dk1"/>
                          </a:solidFill>
                          <a:effectLst/>
                          <a:latin typeface="+mn-lt"/>
                          <a:ea typeface="+mn-ea"/>
                          <a:cs typeface="+mn-cs"/>
                        </a:rPr>
                        <a:t>[2]</a:t>
                      </a:r>
                      <a:endParaRPr lang="en-US" sz="2400" dirty="0"/>
                    </a:p>
                  </a:txBody>
                  <a:tcPr>
                    <a:noFill/>
                  </a:tcPr>
                </a:tc>
              </a:tr>
              <a:tr h="521912">
                <a:tc>
                  <a:txBody>
                    <a:bodyPr/>
                    <a:lstStyle/>
                    <a:p>
                      <a:r>
                        <a:rPr lang="en-US" sz="2400" b="0" i="0" kern="1200" dirty="0" smtClean="0">
                          <a:solidFill>
                            <a:srgbClr val="FF33CC"/>
                          </a:solidFill>
                          <a:effectLst/>
                          <a:latin typeface="+mn-lt"/>
                          <a:ea typeface="+mn-ea"/>
                          <a:cs typeface="+mn-cs"/>
                        </a:rPr>
                        <a:t>[1]</a:t>
                      </a:r>
                      <a:endParaRPr lang="en-US" sz="2400" dirty="0">
                        <a:solidFill>
                          <a:srgbClr val="FF33CC"/>
                        </a:solidFill>
                      </a:endParaRPr>
                    </a:p>
                  </a:txBody>
                  <a:tcPr>
                    <a:noFill/>
                  </a:tcPr>
                </a:tc>
              </a:tr>
            </a:tbl>
          </a:graphicData>
        </a:graphic>
      </p:graphicFrame>
      <p:cxnSp>
        <p:nvCxnSpPr>
          <p:cNvPr id="34" name="Straight Connector 33"/>
          <p:cNvCxnSpPr/>
          <p:nvPr/>
        </p:nvCxnSpPr>
        <p:spPr>
          <a:xfrm>
            <a:off x="4896816" y="345304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V="1">
            <a:off x="4896817" y="372033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4892433" y="44874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flipV="1">
            <a:off x="4892434" y="4754727"/>
            <a:ext cx="379827" cy="264944"/>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4887627" y="1363564"/>
            <a:ext cx="732123" cy="694129"/>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V="1">
            <a:off x="5506812" y="2051399"/>
            <a:ext cx="112938" cy="431918"/>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a:off x="4887833" y="187222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V="1">
            <a:off x="4887834" y="213951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flipV="1">
            <a:off x="4887833" y="2486272"/>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flipV="1">
            <a:off x="5267661" y="2139511"/>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74567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chemeClr val="dk1"/>
                          </a:solidFill>
                          <a:effectLst/>
                          <a:latin typeface="+mn-lt"/>
                          <a:ea typeface="+mn-ea"/>
                          <a:cs typeface="+mn-cs"/>
                        </a:rPr>
                        <a:t>[3]</a:t>
                      </a:r>
                      <a:endParaRPr lang="en-US" sz="2400" dirty="0">
                        <a:solidFill>
                          <a:schemeClr val="tx1"/>
                        </a:solidFill>
                      </a:endParaRPr>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4</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[3]</a:t>
                      </a:r>
                      <a:endParaRPr lang="en-US" sz="2400" dirty="0"/>
                    </a:p>
                  </a:txBody>
                  <a:tcPr>
                    <a:noFill/>
                  </a:tcPr>
                </a:tc>
              </a:tr>
              <a:tr h="521912">
                <a:tc>
                  <a:txBody>
                    <a:bodyPr/>
                    <a:lstStyle/>
                    <a:p>
                      <a:r>
                        <a:rPr lang="en-US" sz="2400" b="0" i="0" kern="1200" dirty="0" smtClean="0">
                          <a:solidFill>
                            <a:srgbClr val="FF33CC"/>
                          </a:solidFill>
                          <a:effectLst/>
                          <a:latin typeface="+mn-lt"/>
                          <a:ea typeface="+mn-ea"/>
                          <a:cs typeface="+mn-cs"/>
                        </a:rPr>
                        <a:t>[2]</a:t>
                      </a:r>
                      <a:endParaRPr lang="en-US" sz="2400" dirty="0">
                        <a:solidFill>
                          <a:srgbClr val="FF33CC"/>
                        </a:solidFill>
                      </a:endParaRPr>
                    </a:p>
                  </a:txBody>
                  <a:tcPr>
                    <a:noFill/>
                  </a:tcPr>
                </a:tc>
              </a:tr>
              <a:tr h="521912">
                <a:tc>
                  <a:txBody>
                    <a:bodyPr/>
                    <a:lstStyle/>
                    <a:p>
                      <a:r>
                        <a:rPr lang="en-US" sz="2400" b="0" i="0" kern="1200" dirty="0" smtClean="0">
                          <a:solidFill>
                            <a:schemeClr val="dk1"/>
                          </a:solidFill>
                          <a:effectLst/>
                          <a:latin typeface="+mn-lt"/>
                          <a:ea typeface="+mn-ea"/>
                          <a:cs typeface="+mn-cs"/>
                        </a:rPr>
                        <a:t>[3]</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[2]</a:t>
                      </a:r>
                      <a:endParaRPr lang="en-US" sz="2400" dirty="0"/>
                    </a:p>
                  </a:txBody>
                  <a:tcPr>
                    <a:noFill/>
                  </a:tcPr>
                </a:tc>
              </a:tr>
              <a:tr h="521912">
                <a:tc>
                  <a:txBody>
                    <a:bodyPr/>
                    <a:lstStyle/>
                    <a:p>
                      <a:r>
                        <a:rPr lang="en-US" sz="2400" b="0" i="0" kern="1200" dirty="0" smtClean="0">
                          <a:solidFill>
                            <a:srgbClr val="FF33CC"/>
                          </a:solidFill>
                          <a:effectLst/>
                          <a:latin typeface="+mn-lt"/>
                          <a:ea typeface="+mn-ea"/>
                          <a:cs typeface="+mn-cs"/>
                        </a:rPr>
                        <a:t>[1]</a:t>
                      </a:r>
                      <a:endParaRPr lang="en-US" sz="2400" dirty="0">
                        <a:solidFill>
                          <a:srgbClr val="FF33CC"/>
                        </a:solidFill>
                      </a:endParaRPr>
                    </a:p>
                  </a:txBody>
                  <a:tcPr>
                    <a:noFill/>
                  </a:tcPr>
                </a:tc>
              </a:tr>
            </a:tbl>
          </a:graphicData>
        </a:graphic>
      </p:graphicFrame>
      <p:cxnSp>
        <p:nvCxnSpPr>
          <p:cNvPr id="34" name="Straight Connector 33"/>
          <p:cNvCxnSpPr/>
          <p:nvPr/>
        </p:nvCxnSpPr>
        <p:spPr>
          <a:xfrm>
            <a:off x="4896816" y="345304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V="1">
            <a:off x="4896817" y="372033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4892433" y="44874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flipV="1">
            <a:off x="4892434" y="4754727"/>
            <a:ext cx="379827" cy="264944"/>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4887627" y="1363564"/>
            <a:ext cx="732123" cy="694129"/>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V="1">
            <a:off x="5506812" y="2051399"/>
            <a:ext cx="112938" cy="431918"/>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5276644" y="3717352"/>
            <a:ext cx="343106" cy="464679"/>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5272261" y="4182031"/>
            <a:ext cx="347489" cy="572699"/>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a:off x="4887833" y="187222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V="1">
            <a:off x="4887834" y="213951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flipV="1">
            <a:off x="4887833" y="2486272"/>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flipV="1">
            <a:off x="5267661" y="2139511"/>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217309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nvPr>
        </p:nvGraphicFramePr>
        <p:xfrm>
          <a:off x="4387221" y="1109556"/>
          <a:ext cx="2875671" cy="4175296"/>
        </p:xfrm>
        <a:graphic>
          <a:graphicData uri="http://schemas.openxmlformats.org/drawingml/2006/table">
            <a:tbl>
              <a:tblPr firstRow="1" bandRow="1">
                <a:tableStyleId>{5C22544A-7EE6-4342-B048-85BDC9FD1C3A}</a:tableStyleId>
              </a:tblPr>
              <a:tblGrid>
                <a:gridCol w="2875671"/>
              </a:tblGrid>
              <a:tr h="521912">
                <a:tc>
                  <a:txBody>
                    <a:bodyPr/>
                    <a:lstStyle/>
                    <a:p>
                      <a:r>
                        <a:rPr lang="en-US" sz="2400" b="0" i="0" kern="1200" dirty="0" smtClean="0">
                          <a:solidFill>
                            <a:schemeClr val="dk1"/>
                          </a:solidFill>
                          <a:effectLst/>
                          <a:latin typeface="+mn-lt"/>
                          <a:ea typeface="+mn-ea"/>
                          <a:cs typeface="+mn-cs"/>
                        </a:rPr>
                        <a:t>[3]</a:t>
                      </a:r>
                      <a:endParaRPr lang="en-US" sz="2400" dirty="0">
                        <a:solidFill>
                          <a:schemeClr val="tx1"/>
                        </a:solidFill>
                      </a:endParaRPr>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4</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[3]</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[3]</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2</a:t>
                      </a:r>
                      <a:r>
                        <a:rPr lang="en-US" sz="2400" b="0" i="0" kern="1200" dirty="0" smtClean="0">
                          <a:solidFill>
                            <a:schemeClr val="dk1"/>
                          </a:solidFill>
                          <a:effectLst/>
                          <a:latin typeface="+mn-lt"/>
                          <a:ea typeface="+mn-ea"/>
                          <a:cs typeface="+mn-cs"/>
                        </a:rPr>
                        <a:t>]</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[2]</a:t>
                      </a:r>
                      <a:endParaRPr lang="en-US" sz="2400" dirty="0"/>
                    </a:p>
                  </a:txBody>
                  <a:tcPr>
                    <a:noFill/>
                  </a:tcPr>
                </a:tc>
              </a:tr>
              <a:tr h="521912">
                <a:tc>
                  <a:txBody>
                    <a:bodyPr/>
                    <a:lstStyle/>
                    <a:p>
                      <a:r>
                        <a:rPr lang="en-US" sz="2400" b="0" i="0" kern="1200" dirty="0" smtClean="0">
                          <a:solidFill>
                            <a:schemeClr val="dk1"/>
                          </a:solidFill>
                          <a:effectLst/>
                          <a:latin typeface="+mn-lt"/>
                          <a:ea typeface="+mn-ea"/>
                          <a:cs typeface="+mn-cs"/>
                        </a:rPr>
                        <a:t>[</a:t>
                      </a:r>
                      <a:r>
                        <a:rPr lang="en-US" sz="2400" b="0" i="0" kern="1200" dirty="0" smtClean="0">
                          <a:solidFill>
                            <a:schemeClr val="tx1"/>
                          </a:solidFill>
                          <a:effectLst/>
                          <a:latin typeface="+mn-lt"/>
                          <a:ea typeface="+mn-ea"/>
                          <a:cs typeface="+mn-cs"/>
                        </a:rPr>
                        <a:t>1</a:t>
                      </a:r>
                      <a:r>
                        <a:rPr lang="en-US" sz="2400" b="0" i="0" kern="1200" dirty="0" smtClean="0">
                          <a:solidFill>
                            <a:schemeClr val="dk1"/>
                          </a:solidFill>
                          <a:effectLst/>
                          <a:latin typeface="+mn-lt"/>
                          <a:ea typeface="+mn-ea"/>
                          <a:cs typeface="+mn-cs"/>
                        </a:rPr>
                        <a:t>]</a:t>
                      </a:r>
                      <a:endParaRPr lang="en-US" sz="2400" dirty="0"/>
                    </a:p>
                  </a:txBody>
                  <a:tcPr>
                    <a:noFill/>
                  </a:tcPr>
                </a:tc>
              </a:tr>
            </a:tbl>
          </a:graphicData>
        </a:graphic>
      </p:graphicFrame>
      <p:cxnSp>
        <p:nvCxnSpPr>
          <p:cNvPr id="34" name="Straight Connector 33"/>
          <p:cNvCxnSpPr/>
          <p:nvPr/>
        </p:nvCxnSpPr>
        <p:spPr>
          <a:xfrm>
            <a:off x="4896816" y="345304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V="1">
            <a:off x="4896817" y="372033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4892433" y="44874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flipV="1">
            <a:off x="4892434" y="4754727"/>
            <a:ext cx="379827" cy="264944"/>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5619750" y="2051399"/>
            <a:ext cx="296305" cy="1163787"/>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flipV="1">
            <a:off x="5619750" y="3215188"/>
            <a:ext cx="296305" cy="966843"/>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4887627" y="1363564"/>
            <a:ext cx="732123" cy="694129"/>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V="1">
            <a:off x="5506812" y="2051399"/>
            <a:ext cx="112938" cy="431918"/>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5276644" y="3717352"/>
            <a:ext cx="343106" cy="464679"/>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5272261" y="4182031"/>
            <a:ext cx="347489" cy="572699"/>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a:off x="4887833" y="187222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V="1">
            <a:off x="4887834" y="213951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flipV="1">
            <a:off x="4887833" y="2486272"/>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flipV="1">
            <a:off x="5267661" y="2139511"/>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81686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901180131"/>
              </p:ext>
            </p:extLst>
          </p:nvPr>
        </p:nvGraphicFramePr>
        <p:xfrm>
          <a:off x="612648" y="1088136"/>
          <a:ext cx="10515600" cy="4699084"/>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אַ֥שְֽׁרֵי־הָאִ֗ישׁ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Blessed is the man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Mahpakh</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who</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הָלַךְ֮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doesn’t walk</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37242">
                <a:tc>
                  <a:txBody>
                    <a:bodyPr/>
                    <a:lstStyle/>
                    <a:p>
                      <a:pPr algn="r"/>
                      <a:r>
                        <a:rPr lang="en-US" sz="1800" b="0" i="0" kern="1200" dirty="0" smtClean="0">
                          <a:solidFill>
                            <a:schemeClr val="dk1"/>
                          </a:solidFill>
                          <a:effectLst/>
                          <a:latin typeface="+mn-lt"/>
                          <a:ea typeface="+mn-ea"/>
                          <a:cs typeface="+mn-cs"/>
                        </a:rPr>
                        <a:t>[2]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בַּעֲצַ֪ת רְשָׁ֫עִ֥ים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the counsel of the wicked;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וּבְדֶ֣רֶךְ חַ֭טָּאִים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the path of sinners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72630">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עָמָ֑ד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stand,</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וּבְמוֹשַׁ֥ב לֵ֝צִ֗ים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in the seat of scoffers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יָשָֽׁב׃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sit,</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3" name="Straight Connector 2"/>
          <p:cNvCxnSpPr/>
          <p:nvPr/>
        </p:nvCxnSpPr>
        <p:spPr>
          <a:xfrm>
            <a:off x="4942709" y="375135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4942710" y="401863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42710" y="49311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42711" y="51984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737173" y="2108590"/>
            <a:ext cx="334655" cy="1297922"/>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5723103" y="3406513"/>
            <a:ext cx="348725" cy="115564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942709" y="1358553"/>
            <a:ext cx="780394" cy="750037"/>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5575759" y="2119879"/>
            <a:ext cx="147344" cy="538497"/>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322536" y="4029927"/>
            <a:ext cx="379828" cy="52094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322538" y="4562156"/>
            <a:ext cx="400565" cy="636273"/>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4942709" y="204432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4942710" y="231161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4942709" y="2658375"/>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H="1" flipV="1">
            <a:off x="5322537" y="2311614"/>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773031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75582805"/>
              </p:ext>
            </p:extLst>
          </p:nvPr>
        </p:nvGraphicFramePr>
        <p:xfrm>
          <a:off x="609946" y="1120461"/>
          <a:ext cx="10515600" cy="2148968"/>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כִּ֤י אִ֥ם בְּתוֹרַ֥ת יְהוָ֗ה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for if in the law of the LORD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חֶ֫פְצ֥וֹ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is his delight;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וּֽבְתוֹרָת֥וֹ יֶהְגֶּ֗ה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his law he meditates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יוֹמָ֥ם וָלָֽיְלָה׃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by day and night,</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spTree>
    <p:extLst>
      <p:ext uri="{BB962C8B-B14F-4D97-AF65-F5344CB8AC3E}">
        <p14:creationId xmlns:p14="http://schemas.microsoft.com/office/powerpoint/2010/main" val="10494240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448261439"/>
              </p:ext>
            </p:extLst>
          </p:nvPr>
        </p:nvGraphicFramePr>
        <p:xfrm>
          <a:off x="-1" y="0"/>
          <a:ext cx="12192000" cy="7152640"/>
        </p:xfrm>
        <a:graphic>
          <a:graphicData uri="http://schemas.openxmlformats.org/drawingml/2006/table">
            <a:tbl>
              <a:tblPr>
                <a:tableStyleId>{5C22544A-7EE6-4342-B048-85BDC9FD1C3A}</a:tableStyleId>
              </a:tblPr>
              <a:tblGrid>
                <a:gridCol w="2794716"/>
                <a:gridCol w="2627291"/>
                <a:gridCol w="2678805"/>
                <a:gridCol w="1442434"/>
                <a:gridCol w="2648754"/>
              </a:tblGrid>
              <a:tr h="438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 Level 4</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Conjunctive</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6419634">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Azla</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Legarmeh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Mahpakh</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Legarmeh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Pazer</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400" dirty="0" smtClean="0">
                        <a:solidFill>
                          <a:schemeClr val="tx1"/>
                        </a:solidFill>
                        <a:latin typeface="Ezra SIL" panose="02000400000000000000" pitchFamily="2" charset="-79"/>
                        <a:cs typeface="Ezra SIL" panose="020004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Revi'i</a:t>
                      </a:r>
                      <a:r>
                        <a:rPr lang="en-US" sz="1600" dirty="0" smtClean="0">
                          <a:solidFill>
                            <a:schemeClr val="tx1"/>
                          </a:solidFill>
                          <a:latin typeface="+mn-lt"/>
                          <a:cs typeface="Ezra SIL" panose="02000400000000000000" pitchFamily="2" charset="-79"/>
                        </a:rPr>
                        <a:t> </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a:t>
                      </a:r>
                      <a:r>
                        <a:rPr lang="he-IL" sz="20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mn-lt"/>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a:t>
                      </a:r>
                      <a:r>
                        <a:rPr lang="he-IL" sz="20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Sinnor</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b="0" i="1" dirty="0" smtClean="0">
                          <a:solidFill>
                            <a:schemeClr val="tx1"/>
                          </a:solidFill>
                          <a:latin typeface="+mn-lt"/>
                          <a:cs typeface="Ezra SIL" panose="02000400000000000000" pitchFamily="2" charset="-79"/>
                        </a:rPr>
                        <a:t>Virtual </a:t>
                      </a:r>
                      <a:r>
                        <a:rPr lang="en-US" sz="2000" b="0" i="1" dirty="0" err="1" smtClean="0">
                          <a:solidFill>
                            <a:schemeClr val="tx1"/>
                          </a:solidFill>
                          <a:latin typeface="+mn-lt"/>
                          <a:cs typeface="Ezra SIL" panose="02000400000000000000" pitchFamily="2" charset="-79"/>
                        </a:rPr>
                        <a:t>Dechi</a:t>
                      </a:r>
                      <a:r>
                        <a:rPr lang="en-US" sz="2000" b="0" i="1" dirty="0" smtClean="0">
                          <a:solidFill>
                            <a:schemeClr val="tx1"/>
                          </a:solidFill>
                          <a:latin typeface="+mn-lt"/>
                          <a:cs typeface="Ezra SIL" panose="02000400000000000000" pitchFamily="2" charset="-79"/>
                        </a:rPr>
                        <a:t>:</a:t>
                      </a:r>
                      <a:endParaRPr lang="en-US" sz="2000" b="0" i="1"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ם֣ </a:t>
                      </a:r>
                      <a:r>
                        <a:rPr lang="en-US" sz="2400" dirty="0" smtClean="0">
                          <a:solidFill>
                            <a:schemeClr val="tx1"/>
                          </a:solidFill>
                          <a:latin typeface="Ezra SIL" panose="02000400000000000000" pitchFamily="2" charset="-79"/>
                          <a:cs typeface="Ezra SIL" panose="02000400000000000000" pitchFamily="2" charset="-79"/>
                        </a:rPr>
                        <a:t> </a:t>
                      </a:r>
                      <a:r>
                        <a:rPr lang="en-US" sz="1800" dirty="0" err="1" smtClean="0">
                          <a:solidFill>
                            <a:schemeClr val="tx1"/>
                          </a:solidFill>
                          <a:latin typeface="+mn-lt"/>
                          <a:cs typeface="Ezra SIL" panose="02000400000000000000" pitchFamily="2" charset="-79"/>
                        </a:rPr>
                        <a:t>Munach</a:t>
                      </a:r>
                      <a:r>
                        <a:rPr lang="en-US" sz="1800" dirty="0" smtClean="0">
                          <a:solidFill>
                            <a:schemeClr val="tx1"/>
                          </a:solidFill>
                          <a:latin typeface="+mn-lt"/>
                          <a:cs typeface="Ezra SIL" panose="02000400000000000000" pitchFamily="2" charset="-79"/>
                        </a:rPr>
                        <a:t> </a:t>
                      </a:r>
                      <a:r>
                        <a:rPr lang="en-US" sz="1800" dirty="0" err="1" smtClean="0">
                          <a:solidFill>
                            <a:schemeClr val="tx1"/>
                          </a:solidFill>
                          <a:latin typeface="+mn-lt"/>
                          <a:cs typeface="Ezra SIL" panose="02000400000000000000" pitchFamily="2" charset="-79"/>
                        </a:rPr>
                        <a:t>Munach</a:t>
                      </a:r>
                      <a:r>
                        <a:rPr lang="en-US" sz="1800" dirty="0" smtClean="0">
                          <a:solidFill>
                            <a:schemeClr val="tx1"/>
                          </a:solidFill>
                          <a:latin typeface="+mn-lt"/>
                          <a:cs typeface="Ezra SIL" panose="02000400000000000000" pitchFamily="2" charset="-79"/>
                        </a:rPr>
                        <a:t> </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ם֖ </a:t>
                      </a:r>
                      <a:r>
                        <a:rPr lang="en-US" sz="2000" dirty="0" err="1" smtClean="0">
                          <a:solidFill>
                            <a:schemeClr val="tx1"/>
                          </a:solidFill>
                        </a:rPr>
                        <a:t>Azla</a:t>
                      </a:r>
                      <a:r>
                        <a:rPr lang="en-US" sz="2000" dirty="0" smtClean="0">
                          <a:solidFill>
                            <a:schemeClr val="tx1"/>
                          </a:solidFill>
                        </a:rPr>
                        <a:t> </a:t>
                      </a:r>
                      <a:r>
                        <a:rPr lang="en-US" sz="2000" dirty="0" err="1" smtClean="0">
                          <a:solidFill>
                            <a:schemeClr val="tx1"/>
                          </a:solidFill>
                        </a:rPr>
                        <a:t>Tarcha</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0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ם֥</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Sinnorit</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Mer'kha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Etnachta</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ם֥</a:t>
                      </a:r>
                      <a:r>
                        <a:rPr lang="en-US" sz="24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mn-lt"/>
                          <a:cs typeface="Ezra SIL" panose="02000400000000000000" pitchFamily="2" charset="-79"/>
                        </a:rPr>
                        <a:t>Ole</a:t>
                      </a:r>
                      <a:r>
                        <a:rPr lang="en-US" sz="2000" baseline="0" dirty="0" smtClean="0">
                          <a:solidFill>
                            <a:schemeClr val="tx1"/>
                          </a:solidFill>
                          <a:latin typeface="+mn-lt"/>
                          <a:cs typeface="Ezra SIL" panose="02000400000000000000" pitchFamily="2" charset="-79"/>
                        </a:rPr>
                        <a:t> </a:t>
                      </a:r>
                      <a:r>
                        <a:rPr lang="en-US" sz="2000" baseline="0" dirty="0" err="1" smtClean="0">
                          <a:solidFill>
                            <a:schemeClr val="tx1"/>
                          </a:solidFill>
                          <a:latin typeface="+mn-lt"/>
                          <a:cs typeface="Ezra SIL" panose="02000400000000000000" pitchFamily="2" charset="-79"/>
                        </a:rPr>
                        <a:t>V</a:t>
                      </a:r>
                      <a:r>
                        <a:rPr lang="en-US" sz="2000" dirty="0" err="1" smtClean="0">
                          <a:solidFill>
                            <a:schemeClr val="tx1"/>
                          </a:solidFill>
                          <a:latin typeface="+mn-lt"/>
                          <a:cs typeface="Ezra SIL" panose="02000400000000000000" pitchFamily="2" charset="-79"/>
                        </a:rPr>
                        <a:t>eyored</a:t>
                      </a:r>
                      <a:endParaRPr lang="en-US" sz="2000" dirty="0" smtClean="0">
                        <a:solidFill>
                          <a:schemeClr val="tx1"/>
                        </a:solidFill>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ם֝ם֗ </a:t>
                      </a:r>
                      <a:r>
                        <a:rPr lang="en-US" sz="2000" dirty="0" err="1" smtClean="0">
                          <a:solidFill>
                            <a:schemeClr val="tx1"/>
                          </a:solidFill>
                        </a:rPr>
                        <a:t>Revi'i</a:t>
                      </a:r>
                      <a:r>
                        <a:rPr lang="en-US" sz="2000" dirty="0" smtClean="0">
                          <a:solidFill>
                            <a:schemeClr val="tx1"/>
                          </a:solidFill>
                        </a:rPr>
                        <a:t> </a:t>
                      </a:r>
                      <a:r>
                        <a:rPr lang="en-US" sz="2000" dirty="0" err="1" smtClean="0">
                          <a:solidFill>
                            <a:schemeClr val="tx1"/>
                          </a:solidFill>
                        </a:rPr>
                        <a:t>Mugrash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Geresh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a:t>
                      </a:r>
                      <a:r>
                        <a:rPr lang="he-IL" sz="2400" dirty="0" smtClean="0">
                          <a:solidFill>
                            <a:schemeClr val="accent3">
                              <a:lumMod val="60000"/>
                              <a:lumOff val="40000"/>
                            </a:schemeClr>
                          </a:solidFill>
                          <a:latin typeface="+mn-lt"/>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Geresh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ShalsheletG</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b="0" i="1" dirty="0" smtClean="0">
                          <a:solidFill>
                            <a:schemeClr val="tx1"/>
                          </a:solidFill>
                          <a:latin typeface="+mn-lt"/>
                          <a:cs typeface="Ezra SIL" panose="02000400000000000000" pitchFamily="2" charset="-79"/>
                        </a:rPr>
                        <a:t>Virtual </a:t>
                      </a:r>
                      <a:r>
                        <a:rPr lang="en-US" sz="2000" b="0" i="1" dirty="0" err="1" smtClean="0">
                          <a:solidFill>
                            <a:schemeClr val="tx1"/>
                          </a:solidFill>
                          <a:latin typeface="+mn-lt"/>
                          <a:cs typeface="Ezra SIL" panose="02000400000000000000" pitchFamily="2" charset="-79"/>
                        </a:rPr>
                        <a:t>Revi'i</a:t>
                      </a:r>
                      <a:r>
                        <a:rPr lang="en-US" sz="2000" b="0" i="1" dirty="0" smtClean="0">
                          <a:solidFill>
                            <a:schemeClr val="tx1"/>
                          </a:solidFill>
                          <a:latin typeface="+mn-lt"/>
                          <a:cs typeface="Ezra SIL" panose="02000400000000000000" pitchFamily="2" charset="-79"/>
                        </a:rPr>
                        <a:t> </a:t>
                      </a:r>
                      <a:r>
                        <a:rPr lang="en-US" sz="2000" b="0" i="1" dirty="0" err="1" smtClean="0">
                          <a:solidFill>
                            <a:schemeClr val="tx1"/>
                          </a:solidFill>
                          <a:latin typeface="+mn-lt"/>
                          <a:cs typeface="Ezra SIL" panose="02000400000000000000" pitchFamily="2" charset="-79"/>
                        </a:rPr>
                        <a:t>Mugrash</a:t>
                      </a:r>
                      <a:r>
                        <a:rPr lang="en-US" sz="2000" b="0" i="1" dirty="0" smtClean="0">
                          <a:solidFill>
                            <a:schemeClr val="tx1"/>
                          </a:solidFill>
                          <a:latin typeface="+mn-lt"/>
                          <a:cs typeface="Ezra SIL" panose="02000400000000000000" pitchFamily="2" charset="-79"/>
                        </a:rPr>
                        <a:t>:</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ם֣ </a:t>
                      </a:r>
                      <a:r>
                        <a:rPr lang="en-US" sz="2000" dirty="0" err="1" smtClean="0">
                          <a:solidFill>
                            <a:schemeClr val="tx1"/>
                          </a:solidFill>
                        </a:rPr>
                        <a:t>Tarcha</a:t>
                      </a:r>
                      <a:r>
                        <a:rPr lang="en-US" sz="2000" dirty="0" smtClean="0">
                          <a:solidFill>
                            <a:schemeClr val="tx1"/>
                          </a:solidFill>
                        </a:rPr>
                        <a:t> </a:t>
                      </a:r>
                      <a:r>
                        <a:rPr lang="en-US" sz="2000" dirty="0" err="1" smtClean="0">
                          <a:solidFill>
                            <a:schemeClr val="tx1"/>
                          </a:solidFill>
                        </a:rPr>
                        <a:t>Munach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Azla</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a:t>
                      </a:r>
                      <a:r>
                        <a:rPr lang="he-IL" sz="2400" dirty="0" smtClean="0">
                          <a:solidFill>
                            <a:schemeClr val="tx1"/>
                          </a:solidFill>
                          <a:latin typeface="+mn-lt"/>
                          <a:cs typeface="Ezra SIL" panose="02000400000000000000" pitchFamily="2" charset="-79"/>
                        </a:rPr>
                        <a:t>֬</a:t>
                      </a:r>
                      <a:r>
                        <a:rPr lang="he-IL" sz="24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solidFill>
                            <a:schemeClr val="tx1"/>
                          </a:solidFill>
                          <a:latin typeface="Ezra SIL" panose="02000400000000000000" pitchFamily="2" charset="-79"/>
                          <a:cs typeface="Ezra SIL" panose="02000400000000000000" pitchFamily="2" charset="-79"/>
                        </a:rPr>
                        <a:t>םֽ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Silluq</a:t>
                      </a:r>
                      <a:endParaRPr lang="en-US" sz="2000" dirty="0" smtClean="0">
                        <a:solidFill>
                          <a:schemeClr val="tx1"/>
                        </a:solidFill>
                      </a:endParaRPr>
                    </a:p>
                    <a:p>
                      <a:pPr>
                        <a:lnSpc>
                          <a:spcPts val="4000"/>
                        </a:lnSpc>
                      </a:pPr>
                      <a:endParaRPr lang="en-US" sz="2000" dirty="0" smtClean="0">
                        <a:solidFill>
                          <a:srgbClr val="FF0000"/>
                        </a:solidFill>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Azla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Mahpakh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Munach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Mer'kha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Tarcha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8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mn-lt"/>
                          <a:cs typeface="Ezra SIL" panose="02000400000000000000" pitchFamily="2" charset="-79"/>
                        </a:rPr>
                        <a:t>Ole </a:t>
                      </a:r>
                    </a:p>
                    <a:p>
                      <a:pPr>
                        <a:lnSpc>
                          <a:spcPts val="3800"/>
                        </a:lnSpc>
                      </a:pPr>
                      <a:r>
                        <a:rPr lang="he-IL" sz="2400" dirty="0" smtClean="0">
                          <a:solidFill>
                            <a:schemeClr val="tx1"/>
                          </a:solidFill>
                          <a:latin typeface="+mn-lt"/>
                          <a:cs typeface="Ezra SIL" panose="02000400000000000000" pitchFamily="2" charset="-79"/>
                        </a:rPr>
                        <a:t>ם֬ </a:t>
                      </a:r>
                      <a:r>
                        <a:rPr lang="en-US" sz="28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latin typeface="+mn-lt"/>
                        <a:cs typeface="Ezra SIL" panose="02000400000000000000" pitchFamily="2" charset="-79"/>
                      </a:endParaRPr>
                    </a:p>
                    <a:p>
                      <a:pPr>
                        <a:lnSpc>
                          <a:spcPts val="3800"/>
                        </a:lnSpc>
                      </a:pPr>
                      <a:r>
                        <a:rPr lang="he-IL" sz="28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a:t>
                      </a:r>
                      <a:r>
                        <a:rPr lang="en-US" sz="2000" dirty="0" err="1" smtClean="0">
                          <a:solidFill>
                            <a:schemeClr val="tx1"/>
                          </a:solidFill>
                          <a:latin typeface="+mn-lt"/>
                          <a:cs typeface="Ezra SIL" panose="02000400000000000000" pitchFamily="2" charset="-79"/>
                        </a:rPr>
                        <a:t>Galgal</a:t>
                      </a:r>
                      <a:endParaRPr lang="en-US" sz="2400" dirty="0" smtClean="0">
                        <a:solidFill>
                          <a:schemeClr val="tx1"/>
                        </a:solidFill>
                        <a:latin typeface="Ezra SIL" panose="02000400000000000000" pitchFamily="2" charset="-79"/>
                        <a:cs typeface="Ezra SIL" panose="02000400000000000000" pitchFamily="2" charset="-79"/>
                      </a:endParaRPr>
                    </a:p>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Shalshelet</a:t>
                      </a:r>
                      <a:endParaRPr lang="en-US" sz="2000" dirty="0" smtClean="0">
                        <a:solidFill>
                          <a:schemeClr val="tx1"/>
                        </a:solidFill>
                        <a:latin typeface="+mn-lt"/>
                        <a:cs typeface="Ezra SIL" panose="02000400000000000000" pitchFamily="2" charset="-79"/>
                      </a:endParaRPr>
                    </a:p>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Sinnorit</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ם֘ם֤ </a:t>
                      </a:r>
                      <a:r>
                        <a:rPr lang="en-US" sz="2000" dirty="0" err="1" smtClean="0">
                          <a:solidFill>
                            <a:schemeClr val="tx1"/>
                          </a:solidFill>
                          <a:latin typeface="+mn-lt"/>
                          <a:cs typeface="Ezra SIL" panose="02000400000000000000" pitchFamily="2" charset="-79"/>
                        </a:rPr>
                        <a:t>Sinnorit</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Mahpakh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 </a:t>
                      </a:r>
                      <a:r>
                        <a:rPr lang="en-US" sz="2000" dirty="0" err="1" smtClean="0">
                          <a:solidFill>
                            <a:schemeClr val="tx1"/>
                          </a:solidFill>
                          <a:latin typeface="+mn-lt"/>
                          <a:cs typeface="Ezra SIL" panose="02000400000000000000" pitchFamily="2" charset="-79"/>
                        </a:rPr>
                        <a:t>Paseq</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ם֘ם֥</a:t>
                      </a:r>
                      <a:r>
                        <a:rPr lang="he-IL" sz="2400" dirty="0" smtClean="0">
                          <a:solidFill>
                            <a:schemeClr val="tx1"/>
                          </a:solidFill>
                          <a:latin typeface="Ezra SIL" panose="02000400000000000000" pitchFamily="2" charset="-79"/>
                          <a:cs typeface="Ezra SIL" panose="02000400000000000000" pitchFamily="2" charset="-79"/>
                        </a:rPr>
                        <a:t> ׀ </a:t>
                      </a:r>
                      <a:r>
                        <a:rPr lang="en-US" sz="2000" dirty="0" err="1" smtClean="0">
                          <a:solidFill>
                            <a:schemeClr val="tx1"/>
                          </a:solidFill>
                          <a:latin typeface="+mn-lt"/>
                          <a:cs typeface="Ezra SIL" panose="02000400000000000000" pitchFamily="2" charset="-79"/>
                        </a:rPr>
                        <a:t>Paseq</a:t>
                      </a:r>
                      <a:endParaRPr lang="en-US" sz="2000" dirty="0" smtClean="0">
                        <a:solidFill>
                          <a:schemeClr val="tx1"/>
                        </a:solidFill>
                        <a:latin typeface="+mn-lt"/>
                        <a:cs typeface="Ezra SIL" panose="02000400000000000000" pitchFamily="2" charset="-79"/>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8725254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628644451"/>
              </p:ext>
            </p:extLst>
          </p:nvPr>
        </p:nvGraphicFramePr>
        <p:xfrm>
          <a:off x="609946" y="1120461"/>
          <a:ext cx="10515600" cy="2148968"/>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rgbClr val="FF33CC"/>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כִּ֤י אִ֥ם בְּתוֹרַ֥ת יְהוָ֗ה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for if in the law of the LORD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 </a:t>
                      </a:r>
                      <a:r>
                        <a:rPr lang="en-US" sz="1800" b="0" i="0" kern="1200" dirty="0" smtClean="0">
                          <a:solidFill>
                            <a:schemeClr val="dk1"/>
                          </a:solidFill>
                          <a:effectLst/>
                          <a:latin typeface="+mn-lt"/>
                          <a:ea typeface="+mn-ea"/>
                          <a:cs typeface="+mn-cs"/>
                        </a:rPr>
                        <a:t>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חֶ֫פְצ֥וֹ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is his delight;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וּֽבְתוֹרָת֥וֹ יֶהְגֶּ֗ה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his law he meditates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יוֹמָ֥ם וָלָֽיְלָה׃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by day and night,</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spTree>
    <p:extLst>
      <p:ext uri="{BB962C8B-B14F-4D97-AF65-F5344CB8AC3E}">
        <p14:creationId xmlns:p14="http://schemas.microsoft.com/office/powerpoint/2010/main" val="6693888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598856364"/>
              </p:ext>
            </p:extLst>
          </p:nvPr>
        </p:nvGraphicFramePr>
        <p:xfrm>
          <a:off x="609946" y="1120461"/>
          <a:ext cx="10515600" cy="2148968"/>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כִּ֤י אִ֥ם בְּתוֹרַ֥ת יְהוָ֗ה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for if in the law of the LORD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 </a:t>
                      </a:r>
                      <a:r>
                        <a:rPr lang="en-US" sz="1800" b="0" i="0" kern="1200" dirty="0" smtClean="0">
                          <a:solidFill>
                            <a:schemeClr val="dk1"/>
                          </a:solidFill>
                          <a:effectLst/>
                          <a:latin typeface="+mn-lt"/>
                          <a:ea typeface="+mn-ea"/>
                          <a:cs typeface="+mn-cs"/>
                        </a:rPr>
                        <a:t>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חֶ֫פְצ֥וֹ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is his delight;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וּֽבְתוֹרָת֥וֹ יֶהְגֶּ֗ה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his law he meditates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יוֹמָ֥ם וָלָֽיְלָה׃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by day and night,</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19" name="Straight Connector 18"/>
          <p:cNvCxnSpPr/>
          <p:nvPr/>
        </p:nvCxnSpPr>
        <p:spPr>
          <a:xfrm>
            <a:off x="4915000" y="136303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4915001" y="1630317"/>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19145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908165004"/>
              </p:ext>
            </p:extLst>
          </p:nvPr>
        </p:nvGraphicFramePr>
        <p:xfrm>
          <a:off x="609946" y="1120461"/>
          <a:ext cx="10515600" cy="2148968"/>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כִּ֤י אִ֥ם בְּתוֹרַ֥ת יְהוָ֗ה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for if in the law of the LORD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 </a:t>
                      </a:r>
                      <a:r>
                        <a:rPr lang="en-US" sz="1800" b="0" i="0" kern="1200" dirty="0" smtClean="0">
                          <a:solidFill>
                            <a:schemeClr val="dk1"/>
                          </a:solidFill>
                          <a:effectLst/>
                          <a:latin typeface="+mn-lt"/>
                          <a:ea typeface="+mn-ea"/>
                          <a:cs typeface="+mn-cs"/>
                        </a:rPr>
                        <a:t>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חֶ֫פְצ֥וֹ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is his delight;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וּֽבְתוֹרָת֥וֹ יֶהְגֶּ֗ה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his law he meditates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יוֹמָ֥ם וָלָֽיְלָה׃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by day and night,</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19" name="Straight Connector 18"/>
          <p:cNvCxnSpPr/>
          <p:nvPr/>
        </p:nvCxnSpPr>
        <p:spPr>
          <a:xfrm>
            <a:off x="4915000" y="136303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4915001" y="163031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4915001" y="247117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4915002" y="2738461"/>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081734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652252066"/>
              </p:ext>
            </p:extLst>
          </p:nvPr>
        </p:nvGraphicFramePr>
        <p:xfrm>
          <a:off x="609946" y="1120461"/>
          <a:ext cx="10515600" cy="2148968"/>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כִּ֤י אִ֥ם בְּתוֹרַ֥ת יְהוָ֗ה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for if in the law of the LORD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חֶ֫פְצ֥וֹ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is his delight;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וּֽבְתוֹרָת֥וֹ יֶהְגֶּ֗ה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his law he meditates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יוֹמָ֥ם וָלָֽיְלָה׃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by day and night,</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19" name="Straight Connector 18"/>
          <p:cNvCxnSpPr/>
          <p:nvPr/>
        </p:nvCxnSpPr>
        <p:spPr>
          <a:xfrm>
            <a:off x="4915000" y="136303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4915001" y="163031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4915001" y="247117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4915002" y="273846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5305197" y="1630317"/>
            <a:ext cx="369458" cy="554807"/>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5294829" y="2185124"/>
            <a:ext cx="379826" cy="55334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4765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4073534016"/>
              </p:ext>
            </p:extLst>
          </p:nvPr>
        </p:nvGraphicFramePr>
        <p:xfrm>
          <a:off x="-1" y="0"/>
          <a:ext cx="12192000" cy="7152640"/>
        </p:xfrm>
        <a:graphic>
          <a:graphicData uri="http://schemas.openxmlformats.org/drawingml/2006/table">
            <a:tbl>
              <a:tblPr>
                <a:tableStyleId>{5C22544A-7EE6-4342-B048-85BDC9FD1C3A}</a:tableStyleId>
              </a:tblPr>
              <a:tblGrid>
                <a:gridCol w="2794716"/>
                <a:gridCol w="2627291"/>
                <a:gridCol w="2678805"/>
                <a:gridCol w="1442434"/>
                <a:gridCol w="2648754"/>
              </a:tblGrid>
              <a:tr h="438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 Level 4</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Conjunctive</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6419634">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Azla</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Legarmeh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Mahpakh</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Legarmeh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Pazer</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400" dirty="0" smtClean="0">
                        <a:solidFill>
                          <a:schemeClr val="tx1"/>
                        </a:solidFill>
                        <a:latin typeface="Ezra SIL" panose="02000400000000000000" pitchFamily="2" charset="-79"/>
                        <a:cs typeface="Ezra SIL" panose="020004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Revi'i</a:t>
                      </a:r>
                      <a:r>
                        <a:rPr lang="en-US" sz="1600" dirty="0" smtClean="0">
                          <a:solidFill>
                            <a:schemeClr val="tx1"/>
                          </a:solidFill>
                          <a:latin typeface="+mn-lt"/>
                          <a:cs typeface="Ezra SIL" panose="02000400000000000000" pitchFamily="2" charset="-79"/>
                        </a:rPr>
                        <a:t> </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a:t>
                      </a:r>
                      <a:r>
                        <a:rPr lang="he-IL" sz="20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mn-lt"/>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a:t>
                      </a:r>
                      <a:r>
                        <a:rPr lang="he-IL" sz="20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Sinnor</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b="0" i="1" dirty="0" smtClean="0">
                          <a:solidFill>
                            <a:schemeClr val="tx1"/>
                          </a:solidFill>
                          <a:latin typeface="+mn-lt"/>
                          <a:cs typeface="Ezra SIL" panose="02000400000000000000" pitchFamily="2" charset="-79"/>
                        </a:rPr>
                        <a:t>Virtual </a:t>
                      </a:r>
                      <a:r>
                        <a:rPr lang="en-US" sz="2000" b="0" i="1" dirty="0" err="1" smtClean="0">
                          <a:solidFill>
                            <a:schemeClr val="tx1"/>
                          </a:solidFill>
                          <a:latin typeface="+mn-lt"/>
                          <a:cs typeface="Ezra SIL" panose="02000400000000000000" pitchFamily="2" charset="-79"/>
                        </a:rPr>
                        <a:t>Dechi</a:t>
                      </a:r>
                      <a:r>
                        <a:rPr lang="en-US" sz="2000" b="0" i="1" dirty="0" smtClean="0">
                          <a:solidFill>
                            <a:schemeClr val="tx1"/>
                          </a:solidFill>
                          <a:latin typeface="+mn-lt"/>
                          <a:cs typeface="Ezra SIL" panose="02000400000000000000" pitchFamily="2" charset="-79"/>
                        </a:rPr>
                        <a:t>:</a:t>
                      </a:r>
                      <a:endParaRPr lang="en-US" sz="2000" b="0" i="1"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ם֣ </a:t>
                      </a:r>
                      <a:r>
                        <a:rPr lang="en-US" sz="2400" dirty="0" smtClean="0">
                          <a:solidFill>
                            <a:schemeClr val="tx1"/>
                          </a:solidFill>
                          <a:latin typeface="Ezra SIL" panose="02000400000000000000" pitchFamily="2" charset="-79"/>
                          <a:cs typeface="Ezra SIL" panose="02000400000000000000" pitchFamily="2" charset="-79"/>
                        </a:rPr>
                        <a:t> </a:t>
                      </a:r>
                      <a:r>
                        <a:rPr lang="en-US" sz="1800" dirty="0" err="1" smtClean="0">
                          <a:solidFill>
                            <a:schemeClr val="tx1"/>
                          </a:solidFill>
                          <a:latin typeface="+mn-lt"/>
                          <a:cs typeface="Ezra SIL" panose="02000400000000000000" pitchFamily="2" charset="-79"/>
                        </a:rPr>
                        <a:t>Munach</a:t>
                      </a:r>
                      <a:r>
                        <a:rPr lang="en-US" sz="1800" dirty="0" smtClean="0">
                          <a:solidFill>
                            <a:schemeClr val="tx1"/>
                          </a:solidFill>
                          <a:latin typeface="+mn-lt"/>
                          <a:cs typeface="Ezra SIL" panose="02000400000000000000" pitchFamily="2" charset="-79"/>
                        </a:rPr>
                        <a:t> </a:t>
                      </a:r>
                      <a:r>
                        <a:rPr lang="en-US" sz="1800" dirty="0" err="1" smtClean="0">
                          <a:solidFill>
                            <a:schemeClr val="tx1"/>
                          </a:solidFill>
                          <a:latin typeface="+mn-lt"/>
                          <a:cs typeface="Ezra SIL" panose="02000400000000000000" pitchFamily="2" charset="-79"/>
                        </a:rPr>
                        <a:t>Munach</a:t>
                      </a:r>
                      <a:r>
                        <a:rPr lang="en-US" sz="1800" dirty="0" smtClean="0">
                          <a:solidFill>
                            <a:schemeClr val="tx1"/>
                          </a:solidFill>
                          <a:latin typeface="+mn-lt"/>
                          <a:cs typeface="Ezra SIL" panose="02000400000000000000" pitchFamily="2" charset="-79"/>
                        </a:rPr>
                        <a:t> </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ם֖ </a:t>
                      </a:r>
                      <a:r>
                        <a:rPr lang="en-US" sz="2000" dirty="0" err="1" smtClean="0">
                          <a:solidFill>
                            <a:schemeClr val="tx1"/>
                          </a:solidFill>
                        </a:rPr>
                        <a:t>Azla</a:t>
                      </a:r>
                      <a:r>
                        <a:rPr lang="en-US" sz="2000" dirty="0" smtClean="0">
                          <a:solidFill>
                            <a:schemeClr val="tx1"/>
                          </a:solidFill>
                        </a:rPr>
                        <a:t> </a:t>
                      </a:r>
                      <a:r>
                        <a:rPr lang="en-US" sz="2000" dirty="0" err="1" smtClean="0">
                          <a:solidFill>
                            <a:schemeClr val="tx1"/>
                          </a:solidFill>
                        </a:rPr>
                        <a:t>Tarcha</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0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ם֥</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Sinnorit</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Mer'kha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Etnachta</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ם֥</a:t>
                      </a:r>
                      <a:r>
                        <a:rPr lang="en-US" sz="24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mn-lt"/>
                          <a:cs typeface="Ezra SIL" panose="02000400000000000000" pitchFamily="2" charset="-79"/>
                        </a:rPr>
                        <a:t>Ole</a:t>
                      </a:r>
                      <a:r>
                        <a:rPr lang="en-US" sz="2000" baseline="0" dirty="0" smtClean="0">
                          <a:solidFill>
                            <a:schemeClr val="tx1"/>
                          </a:solidFill>
                          <a:latin typeface="+mn-lt"/>
                          <a:cs typeface="Ezra SIL" panose="02000400000000000000" pitchFamily="2" charset="-79"/>
                        </a:rPr>
                        <a:t> </a:t>
                      </a:r>
                      <a:r>
                        <a:rPr lang="en-US" sz="2000" baseline="0" dirty="0" err="1" smtClean="0">
                          <a:solidFill>
                            <a:schemeClr val="tx1"/>
                          </a:solidFill>
                          <a:latin typeface="+mn-lt"/>
                          <a:cs typeface="Ezra SIL" panose="02000400000000000000" pitchFamily="2" charset="-79"/>
                        </a:rPr>
                        <a:t>V</a:t>
                      </a:r>
                      <a:r>
                        <a:rPr lang="en-US" sz="2000" dirty="0" err="1" smtClean="0">
                          <a:solidFill>
                            <a:schemeClr val="tx1"/>
                          </a:solidFill>
                          <a:latin typeface="+mn-lt"/>
                          <a:cs typeface="Ezra SIL" panose="02000400000000000000" pitchFamily="2" charset="-79"/>
                        </a:rPr>
                        <a:t>eyored</a:t>
                      </a:r>
                      <a:endParaRPr lang="en-US" sz="2000" dirty="0" smtClean="0">
                        <a:solidFill>
                          <a:schemeClr val="tx1"/>
                        </a:solidFill>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ם֝ם֗ </a:t>
                      </a:r>
                      <a:r>
                        <a:rPr lang="en-US" sz="2000" dirty="0" err="1" smtClean="0">
                          <a:solidFill>
                            <a:schemeClr val="tx1"/>
                          </a:solidFill>
                        </a:rPr>
                        <a:t>Revi'i</a:t>
                      </a:r>
                      <a:r>
                        <a:rPr lang="en-US" sz="2000" dirty="0" smtClean="0">
                          <a:solidFill>
                            <a:schemeClr val="tx1"/>
                          </a:solidFill>
                        </a:rPr>
                        <a:t> </a:t>
                      </a:r>
                      <a:r>
                        <a:rPr lang="en-US" sz="2000" dirty="0" err="1" smtClean="0">
                          <a:solidFill>
                            <a:schemeClr val="tx1"/>
                          </a:solidFill>
                        </a:rPr>
                        <a:t>Mugrash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Geresh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a:t>
                      </a:r>
                      <a:r>
                        <a:rPr lang="he-IL" sz="2400" dirty="0" smtClean="0">
                          <a:solidFill>
                            <a:schemeClr val="accent3">
                              <a:lumMod val="60000"/>
                              <a:lumOff val="40000"/>
                            </a:schemeClr>
                          </a:solidFill>
                          <a:latin typeface="+mn-lt"/>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Geresh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ShalsheletG</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b="0" i="1" dirty="0" smtClean="0">
                          <a:solidFill>
                            <a:schemeClr val="tx1"/>
                          </a:solidFill>
                          <a:latin typeface="+mn-lt"/>
                          <a:cs typeface="Ezra SIL" panose="02000400000000000000" pitchFamily="2" charset="-79"/>
                        </a:rPr>
                        <a:t>Virtual </a:t>
                      </a:r>
                      <a:r>
                        <a:rPr lang="en-US" sz="2000" b="0" i="1" dirty="0" err="1" smtClean="0">
                          <a:solidFill>
                            <a:schemeClr val="tx1"/>
                          </a:solidFill>
                          <a:latin typeface="+mn-lt"/>
                          <a:cs typeface="Ezra SIL" panose="02000400000000000000" pitchFamily="2" charset="-79"/>
                        </a:rPr>
                        <a:t>Revi'i</a:t>
                      </a:r>
                      <a:r>
                        <a:rPr lang="en-US" sz="2000" b="0" i="1" dirty="0" smtClean="0">
                          <a:solidFill>
                            <a:schemeClr val="tx1"/>
                          </a:solidFill>
                          <a:latin typeface="+mn-lt"/>
                          <a:cs typeface="Ezra SIL" panose="02000400000000000000" pitchFamily="2" charset="-79"/>
                        </a:rPr>
                        <a:t> </a:t>
                      </a:r>
                      <a:r>
                        <a:rPr lang="en-US" sz="2000" b="0" i="1" dirty="0" err="1" smtClean="0">
                          <a:solidFill>
                            <a:schemeClr val="tx1"/>
                          </a:solidFill>
                          <a:latin typeface="+mn-lt"/>
                          <a:cs typeface="Ezra SIL" panose="02000400000000000000" pitchFamily="2" charset="-79"/>
                        </a:rPr>
                        <a:t>Mugrash</a:t>
                      </a:r>
                      <a:r>
                        <a:rPr lang="en-US" sz="2000" b="0" i="1" dirty="0" smtClean="0">
                          <a:solidFill>
                            <a:schemeClr val="tx1"/>
                          </a:solidFill>
                          <a:latin typeface="+mn-lt"/>
                          <a:cs typeface="Ezra SIL" panose="02000400000000000000" pitchFamily="2" charset="-79"/>
                        </a:rPr>
                        <a:t>:</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ם֣ </a:t>
                      </a:r>
                      <a:r>
                        <a:rPr lang="en-US" sz="2000" dirty="0" err="1" smtClean="0">
                          <a:solidFill>
                            <a:schemeClr val="tx1"/>
                          </a:solidFill>
                        </a:rPr>
                        <a:t>Tarcha</a:t>
                      </a:r>
                      <a:r>
                        <a:rPr lang="en-US" sz="2000" dirty="0" smtClean="0">
                          <a:solidFill>
                            <a:schemeClr val="tx1"/>
                          </a:solidFill>
                        </a:rPr>
                        <a:t> </a:t>
                      </a:r>
                      <a:r>
                        <a:rPr lang="en-US" sz="2000" dirty="0" err="1" smtClean="0">
                          <a:solidFill>
                            <a:schemeClr val="tx1"/>
                          </a:solidFill>
                        </a:rPr>
                        <a:t>Munach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Azla</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a:t>
                      </a:r>
                      <a:r>
                        <a:rPr lang="he-IL" sz="2400" dirty="0" smtClean="0">
                          <a:solidFill>
                            <a:schemeClr val="tx1"/>
                          </a:solidFill>
                          <a:latin typeface="+mn-lt"/>
                          <a:cs typeface="Ezra SIL" panose="02000400000000000000" pitchFamily="2" charset="-79"/>
                        </a:rPr>
                        <a:t>֬</a:t>
                      </a:r>
                      <a:r>
                        <a:rPr lang="he-IL" sz="24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solidFill>
                            <a:schemeClr val="tx1"/>
                          </a:solidFill>
                          <a:latin typeface="Ezra SIL" panose="02000400000000000000" pitchFamily="2" charset="-79"/>
                          <a:cs typeface="Ezra SIL" panose="02000400000000000000" pitchFamily="2" charset="-79"/>
                        </a:rPr>
                        <a:t>םֽ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Silluq</a:t>
                      </a:r>
                      <a:endParaRPr lang="en-US" sz="2000" dirty="0" smtClean="0">
                        <a:solidFill>
                          <a:schemeClr val="tx1"/>
                        </a:solidFill>
                      </a:endParaRPr>
                    </a:p>
                    <a:p>
                      <a:pPr>
                        <a:lnSpc>
                          <a:spcPts val="4000"/>
                        </a:lnSpc>
                      </a:pPr>
                      <a:endParaRPr lang="en-US" sz="2000" dirty="0" smtClean="0">
                        <a:solidFill>
                          <a:srgbClr val="FF0000"/>
                        </a:solidFill>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Azla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Mahpakh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Munach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Mer'kha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Tarcha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8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mn-lt"/>
                          <a:cs typeface="Ezra SIL" panose="02000400000000000000" pitchFamily="2" charset="-79"/>
                        </a:rPr>
                        <a:t>Ole </a:t>
                      </a:r>
                    </a:p>
                    <a:p>
                      <a:pPr>
                        <a:lnSpc>
                          <a:spcPts val="3800"/>
                        </a:lnSpc>
                      </a:pPr>
                      <a:r>
                        <a:rPr lang="he-IL" sz="2400" dirty="0" smtClean="0">
                          <a:solidFill>
                            <a:schemeClr val="tx1"/>
                          </a:solidFill>
                          <a:latin typeface="+mn-lt"/>
                          <a:cs typeface="Ezra SIL" panose="02000400000000000000" pitchFamily="2" charset="-79"/>
                        </a:rPr>
                        <a:t>ם֬ </a:t>
                      </a:r>
                      <a:r>
                        <a:rPr lang="en-US" sz="28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latin typeface="+mn-lt"/>
                        <a:cs typeface="Ezra SIL" panose="02000400000000000000" pitchFamily="2" charset="-79"/>
                      </a:endParaRPr>
                    </a:p>
                    <a:p>
                      <a:pPr>
                        <a:lnSpc>
                          <a:spcPts val="3800"/>
                        </a:lnSpc>
                      </a:pPr>
                      <a:r>
                        <a:rPr lang="he-IL" sz="28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a:t>
                      </a:r>
                      <a:r>
                        <a:rPr lang="en-US" sz="2000" dirty="0" err="1" smtClean="0">
                          <a:solidFill>
                            <a:schemeClr val="tx1"/>
                          </a:solidFill>
                          <a:latin typeface="+mn-lt"/>
                          <a:cs typeface="Ezra SIL" panose="02000400000000000000" pitchFamily="2" charset="-79"/>
                        </a:rPr>
                        <a:t>Galgal</a:t>
                      </a:r>
                      <a:endParaRPr lang="en-US" sz="2400" dirty="0" smtClean="0">
                        <a:solidFill>
                          <a:schemeClr val="tx1"/>
                        </a:solidFill>
                        <a:latin typeface="Ezra SIL" panose="02000400000000000000" pitchFamily="2" charset="-79"/>
                        <a:cs typeface="Ezra SIL" panose="02000400000000000000" pitchFamily="2" charset="-79"/>
                      </a:endParaRPr>
                    </a:p>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Shalshelet</a:t>
                      </a:r>
                      <a:endParaRPr lang="en-US" sz="2000" dirty="0" smtClean="0">
                        <a:solidFill>
                          <a:schemeClr val="tx1"/>
                        </a:solidFill>
                        <a:latin typeface="+mn-lt"/>
                        <a:cs typeface="Ezra SIL" panose="02000400000000000000" pitchFamily="2" charset="-79"/>
                      </a:endParaRPr>
                    </a:p>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Sinnorit</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ם֘ם֤ </a:t>
                      </a:r>
                      <a:r>
                        <a:rPr lang="en-US" sz="2000" dirty="0" err="1" smtClean="0">
                          <a:solidFill>
                            <a:schemeClr val="tx1"/>
                          </a:solidFill>
                          <a:latin typeface="+mn-lt"/>
                          <a:cs typeface="Ezra SIL" panose="02000400000000000000" pitchFamily="2" charset="-79"/>
                        </a:rPr>
                        <a:t>Sinnorit</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Mahpakh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 </a:t>
                      </a:r>
                      <a:r>
                        <a:rPr lang="en-US" sz="2000" dirty="0" err="1" smtClean="0">
                          <a:solidFill>
                            <a:schemeClr val="tx1"/>
                          </a:solidFill>
                          <a:latin typeface="+mn-lt"/>
                          <a:cs typeface="Ezra SIL" panose="02000400000000000000" pitchFamily="2" charset="-79"/>
                        </a:rPr>
                        <a:t>Paseq</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ם֘ם֥</a:t>
                      </a:r>
                      <a:r>
                        <a:rPr lang="he-IL" sz="2400" dirty="0" smtClean="0">
                          <a:solidFill>
                            <a:schemeClr val="tx1"/>
                          </a:solidFill>
                          <a:latin typeface="Ezra SIL" panose="02000400000000000000" pitchFamily="2" charset="-79"/>
                          <a:cs typeface="Ezra SIL" panose="02000400000000000000" pitchFamily="2" charset="-79"/>
                        </a:rPr>
                        <a:t> ׀ </a:t>
                      </a:r>
                      <a:r>
                        <a:rPr lang="en-US" sz="2000" dirty="0" err="1" smtClean="0">
                          <a:solidFill>
                            <a:schemeClr val="tx1"/>
                          </a:solidFill>
                          <a:latin typeface="+mn-lt"/>
                          <a:cs typeface="Ezra SIL" panose="02000400000000000000" pitchFamily="2" charset="-79"/>
                        </a:rPr>
                        <a:t>Paseq</a:t>
                      </a:r>
                      <a:endParaRPr lang="en-US" sz="2000" dirty="0" smtClean="0">
                        <a:solidFill>
                          <a:schemeClr val="tx1"/>
                        </a:solidFill>
                        <a:latin typeface="+mn-lt"/>
                        <a:cs typeface="Ezra SIL" panose="02000400000000000000" pitchFamily="2" charset="-79"/>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39595908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162296836"/>
              </p:ext>
            </p:extLst>
          </p:nvPr>
        </p:nvGraphicFramePr>
        <p:xfrm>
          <a:off x="612648" y="1088136"/>
          <a:ext cx="10515600" cy="2306276"/>
        </p:xfrm>
        <a:graphic>
          <a:graphicData uri="http://schemas.openxmlformats.org/drawingml/2006/table">
            <a:tbl>
              <a:tblPr>
                <a:tableStyleId>{5C22544A-7EE6-4342-B048-85BDC9FD1C3A}</a:tableStyleId>
              </a:tblPr>
              <a:tblGrid>
                <a:gridCol w="4296905"/>
                <a:gridCol w="1700011"/>
                <a:gridCol w="4518684"/>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2</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כִּ֤י אִ֥ם בְּתוֹרַ֥ת יְהוָ֗ה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2</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for if in the law of the LORD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72630">
                <a:tc>
                  <a:txBody>
                    <a:bodyPr/>
                    <a:lstStyle/>
                    <a:p>
                      <a:pPr algn="r"/>
                      <a:r>
                        <a:rPr lang="en-US" sz="1800" b="0" i="0" kern="1200" dirty="0" smtClean="0">
                          <a:solidFill>
                            <a:schemeClr val="dk1"/>
                          </a:solidFill>
                          <a:effectLst/>
                          <a:latin typeface="+mn-lt"/>
                          <a:ea typeface="+mn-ea"/>
                          <a:cs typeface="+mn-cs"/>
                        </a:rPr>
                        <a:t>[2]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חֶ֫פְצ֥וֹ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is his delight;</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7242">
                <a:tc>
                  <a:txBody>
                    <a:bodyPr/>
                    <a:lstStyle/>
                    <a:p>
                      <a:pPr algn="r"/>
                      <a:r>
                        <a:rPr lang="en-US" sz="1800" b="0" i="0" kern="1200" dirty="0" smtClean="0">
                          <a:solidFill>
                            <a:schemeClr val="dk1"/>
                          </a:solidFill>
                          <a:effectLst/>
                          <a:latin typeface="+mn-lt"/>
                          <a:ea typeface="+mn-ea"/>
                          <a:cs typeface="+mn-cs"/>
                        </a:rPr>
                        <a:t>[3/2]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וּֽבְתוֹרָת֥וֹ יֶהְגֶּ֗ה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his law he meditates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יוֹמָ֥ם וָלָֽיְלָה׃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by day and night,</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17" name="Straight Connector 16"/>
          <p:cNvCxnSpPr/>
          <p:nvPr/>
        </p:nvCxnSpPr>
        <p:spPr>
          <a:xfrm>
            <a:off x="4942707" y="1391772"/>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4942708" y="1659058"/>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942708" y="257156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4942709" y="283884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5322534" y="1670347"/>
            <a:ext cx="379828" cy="52094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5322536" y="2202576"/>
            <a:ext cx="400565" cy="63627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870255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4073311077"/>
              </p:ext>
            </p:extLst>
          </p:nvPr>
        </p:nvGraphicFramePr>
        <p:xfrm>
          <a:off x="334850" y="1120461"/>
          <a:ext cx="10790696" cy="4297936"/>
        </p:xfrm>
        <a:graphic>
          <a:graphicData uri="http://schemas.openxmlformats.org/drawingml/2006/table">
            <a:tbl>
              <a:tblPr firstRow="1" bandRow="1">
                <a:tableStyleId>{5C22544A-7EE6-4342-B048-85BDC9FD1C3A}</a:tableStyleId>
              </a:tblPr>
              <a:tblGrid>
                <a:gridCol w="4597758"/>
                <a:gridCol w="1556042"/>
                <a:gridCol w="4636896"/>
              </a:tblGrid>
              <a:tr h="537242">
                <a:tc>
                  <a:txBody>
                    <a:bodyPr/>
                    <a:lstStyle/>
                    <a:p>
                      <a:pPr algn="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וְֽהָיָ֗ה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he will be</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tx1"/>
                          </a:solidFill>
                          <a:effectLst/>
                          <a:latin typeface="Ezra SIL" panose="02000400000000000000" pitchFamily="2" charset="-79"/>
                          <a:ea typeface="+mn-ea"/>
                          <a:cs typeface="Ezra SIL" panose="02000400000000000000" pitchFamily="2" charset="-79"/>
                        </a:rPr>
                        <a:t>כְּעֵץ֮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like a tree</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tx1"/>
                          </a:solidFill>
                          <a:effectLst/>
                          <a:latin typeface="Ezra SIL" panose="02000400000000000000" pitchFamily="2" charset="-79"/>
                          <a:ea typeface="+mn-ea"/>
                          <a:cs typeface="Ezra SIL" panose="02000400000000000000" pitchFamily="2" charset="-79"/>
                        </a:rPr>
                        <a:t>שָׁת֪וּל עַֽל־פַּלְגֵ֫י מָ֥יִם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planted by the streams of water;</a:t>
                      </a:r>
                    </a:p>
                  </a:txBody>
                  <a:tcPr anchor="ctr">
                    <a:noFill/>
                  </a:tcPr>
                </a:tc>
              </a:tr>
              <a:tr h="537242">
                <a:tc>
                  <a:txBody>
                    <a:bodyPr/>
                    <a:lstStyle/>
                    <a:p>
                      <a:pPr algn="r"/>
                      <a:r>
                        <a:rPr lang="he-IL" sz="2400" b="0" i="0" kern="1200" dirty="0" smtClean="0">
                          <a:solidFill>
                            <a:schemeClr val="tx1"/>
                          </a:solidFill>
                          <a:effectLst/>
                          <a:latin typeface="Ezra SIL" panose="02000400000000000000" pitchFamily="2" charset="-79"/>
                          <a:ea typeface="+mn-ea"/>
                          <a:cs typeface="Ezra SIL" panose="02000400000000000000" pitchFamily="2" charset="-79"/>
                        </a:rPr>
                        <a:t>אֲשֶׁ֤ר פִּרְי֨וֹ ׀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its fruit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tx1"/>
                          </a:solidFill>
                          <a:effectLst/>
                          <a:latin typeface="Ezra SIL" panose="02000400000000000000" pitchFamily="2" charset="-79"/>
                          <a:ea typeface="+mn-ea"/>
                          <a:cs typeface="Ezra SIL" panose="02000400000000000000" pitchFamily="2" charset="-79"/>
                        </a:rPr>
                        <a:t>יִתֵּ֬ן בְּעִתּ֗וֹ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it produces in its season,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וְעָלֵ֥הוּ לֹֽא־יִבּ֑וֹל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its leaves do not wither,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וְכֹ֖ל אֲשֶׁר־יַעֲשֶׂ֣ה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all that he does,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tx1"/>
                          </a:solidFill>
                          <a:effectLst/>
                          <a:latin typeface="Ezra SIL" panose="02000400000000000000" pitchFamily="2" charset="-79"/>
                          <a:ea typeface="+mn-ea"/>
                          <a:cs typeface="Ezra SIL" panose="02000400000000000000" pitchFamily="2" charset="-79"/>
                        </a:rPr>
                        <a:t>יַצְלִֽיחַ׃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it prospers.</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spTree>
    <p:extLst>
      <p:ext uri="{BB962C8B-B14F-4D97-AF65-F5344CB8AC3E}">
        <p14:creationId xmlns:p14="http://schemas.microsoft.com/office/powerpoint/2010/main" val="38721718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1321711634"/>
              </p:ext>
            </p:extLst>
          </p:nvPr>
        </p:nvGraphicFramePr>
        <p:xfrm>
          <a:off x="-1" y="0"/>
          <a:ext cx="12192000" cy="7152640"/>
        </p:xfrm>
        <a:graphic>
          <a:graphicData uri="http://schemas.openxmlformats.org/drawingml/2006/table">
            <a:tbl>
              <a:tblPr>
                <a:tableStyleId>{5C22544A-7EE6-4342-B048-85BDC9FD1C3A}</a:tableStyleId>
              </a:tblPr>
              <a:tblGrid>
                <a:gridCol w="2794716"/>
                <a:gridCol w="2627291"/>
                <a:gridCol w="2678805"/>
                <a:gridCol w="1442434"/>
                <a:gridCol w="2648754"/>
              </a:tblGrid>
              <a:tr h="438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 Level 4</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Conjunctive</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6419634">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Azla</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Legarmeh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Mahpakh</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Legarmeh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Pazer</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400" dirty="0" smtClean="0">
                        <a:solidFill>
                          <a:schemeClr val="tx1"/>
                        </a:solidFill>
                        <a:latin typeface="Ezra SIL" panose="02000400000000000000" pitchFamily="2" charset="-79"/>
                        <a:cs typeface="Ezra SIL" panose="020004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Revi'i</a:t>
                      </a:r>
                      <a:r>
                        <a:rPr lang="en-US" sz="1600" dirty="0" smtClean="0">
                          <a:solidFill>
                            <a:schemeClr val="tx1"/>
                          </a:solidFill>
                          <a:latin typeface="+mn-lt"/>
                          <a:cs typeface="Ezra SIL" panose="02000400000000000000" pitchFamily="2" charset="-79"/>
                        </a:rPr>
                        <a:t> </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a:t>
                      </a:r>
                      <a:r>
                        <a:rPr lang="he-IL" sz="20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mn-lt"/>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a:t>
                      </a:r>
                      <a:r>
                        <a:rPr lang="he-IL" sz="20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Sinnor</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b="0" i="1" dirty="0" smtClean="0">
                          <a:solidFill>
                            <a:schemeClr val="tx1"/>
                          </a:solidFill>
                          <a:latin typeface="+mn-lt"/>
                          <a:cs typeface="Ezra SIL" panose="02000400000000000000" pitchFamily="2" charset="-79"/>
                        </a:rPr>
                        <a:t>Virtual </a:t>
                      </a:r>
                      <a:r>
                        <a:rPr lang="en-US" sz="2000" b="0" i="1" dirty="0" err="1" smtClean="0">
                          <a:solidFill>
                            <a:schemeClr val="tx1"/>
                          </a:solidFill>
                          <a:latin typeface="+mn-lt"/>
                          <a:cs typeface="Ezra SIL" panose="02000400000000000000" pitchFamily="2" charset="-79"/>
                        </a:rPr>
                        <a:t>Dechi</a:t>
                      </a:r>
                      <a:r>
                        <a:rPr lang="en-US" sz="2000" b="0" i="1" dirty="0" smtClean="0">
                          <a:solidFill>
                            <a:schemeClr val="tx1"/>
                          </a:solidFill>
                          <a:latin typeface="+mn-lt"/>
                          <a:cs typeface="Ezra SIL" panose="02000400000000000000" pitchFamily="2" charset="-79"/>
                        </a:rPr>
                        <a:t>:</a:t>
                      </a:r>
                      <a:endParaRPr lang="en-US" sz="2000" b="0" i="1"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ם֣ </a:t>
                      </a:r>
                      <a:r>
                        <a:rPr lang="en-US" sz="2400" dirty="0" smtClean="0">
                          <a:solidFill>
                            <a:schemeClr val="tx1"/>
                          </a:solidFill>
                          <a:latin typeface="Ezra SIL" panose="02000400000000000000" pitchFamily="2" charset="-79"/>
                          <a:cs typeface="Ezra SIL" panose="02000400000000000000" pitchFamily="2" charset="-79"/>
                        </a:rPr>
                        <a:t> </a:t>
                      </a:r>
                      <a:r>
                        <a:rPr lang="en-US" sz="1800" dirty="0" err="1" smtClean="0">
                          <a:solidFill>
                            <a:schemeClr val="tx1"/>
                          </a:solidFill>
                          <a:latin typeface="+mn-lt"/>
                          <a:cs typeface="Ezra SIL" panose="02000400000000000000" pitchFamily="2" charset="-79"/>
                        </a:rPr>
                        <a:t>Munach</a:t>
                      </a:r>
                      <a:r>
                        <a:rPr lang="en-US" sz="1800" dirty="0" smtClean="0">
                          <a:solidFill>
                            <a:schemeClr val="tx1"/>
                          </a:solidFill>
                          <a:latin typeface="+mn-lt"/>
                          <a:cs typeface="Ezra SIL" panose="02000400000000000000" pitchFamily="2" charset="-79"/>
                        </a:rPr>
                        <a:t> </a:t>
                      </a:r>
                      <a:r>
                        <a:rPr lang="en-US" sz="1800" dirty="0" err="1" smtClean="0">
                          <a:solidFill>
                            <a:schemeClr val="tx1"/>
                          </a:solidFill>
                          <a:latin typeface="+mn-lt"/>
                          <a:cs typeface="Ezra SIL" panose="02000400000000000000" pitchFamily="2" charset="-79"/>
                        </a:rPr>
                        <a:t>Munach</a:t>
                      </a:r>
                      <a:r>
                        <a:rPr lang="en-US" sz="1800" dirty="0" smtClean="0">
                          <a:solidFill>
                            <a:schemeClr val="tx1"/>
                          </a:solidFill>
                          <a:latin typeface="+mn-lt"/>
                          <a:cs typeface="Ezra SIL" panose="02000400000000000000" pitchFamily="2" charset="-79"/>
                        </a:rPr>
                        <a:t> </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ם֖ </a:t>
                      </a:r>
                      <a:r>
                        <a:rPr lang="en-US" sz="2000" dirty="0" err="1" smtClean="0">
                          <a:solidFill>
                            <a:schemeClr val="tx1"/>
                          </a:solidFill>
                        </a:rPr>
                        <a:t>Azla</a:t>
                      </a:r>
                      <a:r>
                        <a:rPr lang="en-US" sz="2000" dirty="0" smtClean="0">
                          <a:solidFill>
                            <a:schemeClr val="tx1"/>
                          </a:solidFill>
                        </a:rPr>
                        <a:t> </a:t>
                      </a:r>
                      <a:r>
                        <a:rPr lang="en-US" sz="2000" dirty="0" err="1" smtClean="0">
                          <a:solidFill>
                            <a:schemeClr val="tx1"/>
                          </a:solidFill>
                        </a:rPr>
                        <a:t>Tarcha</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0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ם֥</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Sinnorit</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Mer'kha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Etnachta</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ם֥</a:t>
                      </a:r>
                      <a:r>
                        <a:rPr lang="en-US" sz="24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mn-lt"/>
                          <a:cs typeface="Ezra SIL" panose="02000400000000000000" pitchFamily="2" charset="-79"/>
                        </a:rPr>
                        <a:t>Ole</a:t>
                      </a:r>
                      <a:r>
                        <a:rPr lang="en-US" sz="2000" baseline="0" dirty="0" smtClean="0">
                          <a:solidFill>
                            <a:schemeClr val="tx1"/>
                          </a:solidFill>
                          <a:latin typeface="+mn-lt"/>
                          <a:cs typeface="Ezra SIL" panose="02000400000000000000" pitchFamily="2" charset="-79"/>
                        </a:rPr>
                        <a:t> </a:t>
                      </a:r>
                      <a:r>
                        <a:rPr lang="en-US" sz="2000" baseline="0" dirty="0" err="1" smtClean="0">
                          <a:solidFill>
                            <a:schemeClr val="tx1"/>
                          </a:solidFill>
                          <a:latin typeface="+mn-lt"/>
                          <a:cs typeface="Ezra SIL" panose="02000400000000000000" pitchFamily="2" charset="-79"/>
                        </a:rPr>
                        <a:t>V</a:t>
                      </a:r>
                      <a:r>
                        <a:rPr lang="en-US" sz="2000" dirty="0" err="1" smtClean="0">
                          <a:solidFill>
                            <a:schemeClr val="tx1"/>
                          </a:solidFill>
                          <a:latin typeface="+mn-lt"/>
                          <a:cs typeface="Ezra SIL" panose="02000400000000000000" pitchFamily="2" charset="-79"/>
                        </a:rPr>
                        <a:t>eyored</a:t>
                      </a:r>
                      <a:endParaRPr lang="en-US" sz="2000" dirty="0" smtClean="0">
                        <a:solidFill>
                          <a:schemeClr val="tx1"/>
                        </a:solidFill>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ם֝ם֗ </a:t>
                      </a:r>
                      <a:r>
                        <a:rPr lang="en-US" sz="2000" dirty="0" err="1" smtClean="0">
                          <a:solidFill>
                            <a:schemeClr val="tx1"/>
                          </a:solidFill>
                        </a:rPr>
                        <a:t>Revi'i</a:t>
                      </a:r>
                      <a:r>
                        <a:rPr lang="en-US" sz="2000" dirty="0" smtClean="0">
                          <a:solidFill>
                            <a:schemeClr val="tx1"/>
                          </a:solidFill>
                        </a:rPr>
                        <a:t> </a:t>
                      </a:r>
                      <a:r>
                        <a:rPr lang="en-US" sz="2000" dirty="0" err="1" smtClean="0">
                          <a:solidFill>
                            <a:schemeClr val="tx1"/>
                          </a:solidFill>
                        </a:rPr>
                        <a:t>Mugrash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Geresh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a:t>
                      </a:r>
                      <a:r>
                        <a:rPr lang="he-IL" sz="2400" dirty="0" smtClean="0">
                          <a:solidFill>
                            <a:schemeClr val="accent3">
                              <a:lumMod val="60000"/>
                              <a:lumOff val="40000"/>
                            </a:schemeClr>
                          </a:solidFill>
                          <a:latin typeface="+mn-lt"/>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Geresh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ShalsheletG</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b="0" i="1" dirty="0" smtClean="0">
                          <a:solidFill>
                            <a:schemeClr val="tx1"/>
                          </a:solidFill>
                          <a:latin typeface="+mn-lt"/>
                          <a:cs typeface="Ezra SIL" panose="02000400000000000000" pitchFamily="2" charset="-79"/>
                        </a:rPr>
                        <a:t>Virtual </a:t>
                      </a:r>
                      <a:r>
                        <a:rPr lang="en-US" sz="2000" b="0" i="1" dirty="0" err="1" smtClean="0">
                          <a:solidFill>
                            <a:schemeClr val="tx1"/>
                          </a:solidFill>
                          <a:latin typeface="+mn-lt"/>
                          <a:cs typeface="Ezra SIL" panose="02000400000000000000" pitchFamily="2" charset="-79"/>
                        </a:rPr>
                        <a:t>Revi'i</a:t>
                      </a:r>
                      <a:r>
                        <a:rPr lang="en-US" sz="2000" b="0" i="1" dirty="0" smtClean="0">
                          <a:solidFill>
                            <a:schemeClr val="tx1"/>
                          </a:solidFill>
                          <a:latin typeface="+mn-lt"/>
                          <a:cs typeface="Ezra SIL" panose="02000400000000000000" pitchFamily="2" charset="-79"/>
                        </a:rPr>
                        <a:t> </a:t>
                      </a:r>
                      <a:r>
                        <a:rPr lang="en-US" sz="2000" b="0" i="1" dirty="0" err="1" smtClean="0">
                          <a:solidFill>
                            <a:schemeClr val="tx1"/>
                          </a:solidFill>
                          <a:latin typeface="+mn-lt"/>
                          <a:cs typeface="Ezra SIL" panose="02000400000000000000" pitchFamily="2" charset="-79"/>
                        </a:rPr>
                        <a:t>Mugrash</a:t>
                      </a:r>
                      <a:r>
                        <a:rPr lang="en-US" sz="2000" b="0" i="1" dirty="0" smtClean="0">
                          <a:solidFill>
                            <a:schemeClr val="tx1"/>
                          </a:solidFill>
                          <a:latin typeface="+mn-lt"/>
                          <a:cs typeface="Ezra SIL" panose="02000400000000000000" pitchFamily="2" charset="-79"/>
                        </a:rPr>
                        <a:t>:</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ם֣ </a:t>
                      </a:r>
                      <a:r>
                        <a:rPr lang="en-US" sz="2000" dirty="0" err="1" smtClean="0">
                          <a:solidFill>
                            <a:schemeClr val="tx1"/>
                          </a:solidFill>
                        </a:rPr>
                        <a:t>Tarcha</a:t>
                      </a:r>
                      <a:r>
                        <a:rPr lang="en-US" sz="2000" dirty="0" smtClean="0">
                          <a:solidFill>
                            <a:schemeClr val="tx1"/>
                          </a:solidFill>
                        </a:rPr>
                        <a:t> </a:t>
                      </a:r>
                      <a:r>
                        <a:rPr lang="en-US" sz="2000" dirty="0" err="1" smtClean="0">
                          <a:solidFill>
                            <a:schemeClr val="tx1"/>
                          </a:solidFill>
                        </a:rPr>
                        <a:t>Munach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Azla</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a:t>
                      </a:r>
                      <a:r>
                        <a:rPr lang="he-IL" sz="2400" dirty="0" smtClean="0">
                          <a:solidFill>
                            <a:schemeClr val="tx1"/>
                          </a:solidFill>
                          <a:latin typeface="+mn-lt"/>
                          <a:cs typeface="Ezra SIL" panose="02000400000000000000" pitchFamily="2" charset="-79"/>
                        </a:rPr>
                        <a:t>֬</a:t>
                      </a:r>
                      <a:r>
                        <a:rPr lang="he-IL" sz="24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solidFill>
                            <a:schemeClr val="tx1"/>
                          </a:solidFill>
                          <a:latin typeface="Ezra SIL" panose="02000400000000000000" pitchFamily="2" charset="-79"/>
                          <a:cs typeface="Ezra SIL" panose="02000400000000000000" pitchFamily="2" charset="-79"/>
                        </a:rPr>
                        <a:t>םֽ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Silluq</a:t>
                      </a:r>
                      <a:endParaRPr lang="en-US" sz="2000" dirty="0" smtClean="0">
                        <a:solidFill>
                          <a:schemeClr val="tx1"/>
                        </a:solidFill>
                      </a:endParaRPr>
                    </a:p>
                    <a:p>
                      <a:pPr>
                        <a:lnSpc>
                          <a:spcPts val="4000"/>
                        </a:lnSpc>
                      </a:pPr>
                      <a:endParaRPr lang="en-US" sz="2000" dirty="0" smtClean="0">
                        <a:solidFill>
                          <a:srgbClr val="FF0000"/>
                        </a:solidFill>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Azla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Mahpakh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Munach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Mer'kha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Tarcha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8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mn-lt"/>
                          <a:cs typeface="Ezra SIL" panose="02000400000000000000" pitchFamily="2" charset="-79"/>
                        </a:rPr>
                        <a:t>Ole </a:t>
                      </a:r>
                    </a:p>
                    <a:p>
                      <a:pPr>
                        <a:lnSpc>
                          <a:spcPts val="3800"/>
                        </a:lnSpc>
                      </a:pPr>
                      <a:r>
                        <a:rPr lang="he-IL" sz="2400" dirty="0" smtClean="0">
                          <a:solidFill>
                            <a:schemeClr val="tx1"/>
                          </a:solidFill>
                          <a:latin typeface="+mn-lt"/>
                          <a:cs typeface="Ezra SIL" panose="02000400000000000000" pitchFamily="2" charset="-79"/>
                        </a:rPr>
                        <a:t>ם֬ </a:t>
                      </a:r>
                      <a:r>
                        <a:rPr lang="en-US" sz="28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latin typeface="+mn-lt"/>
                        <a:cs typeface="Ezra SIL" panose="02000400000000000000" pitchFamily="2" charset="-79"/>
                      </a:endParaRPr>
                    </a:p>
                    <a:p>
                      <a:pPr>
                        <a:lnSpc>
                          <a:spcPts val="3800"/>
                        </a:lnSpc>
                      </a:pPr>
                      <a:r>
                        <a:rPr lang="he-IL" sz="28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a:t>
                      </a:r>
                      <a:r>
                        <a:rPr lang="en-US" sz="2000" dirty="0" err="1" smtClean="0">
                          <a:solidFill>
                            <a:schemeClr val="tx1"/>
                          </a:solidFill>
                          <a:latin typeface="+mn-lt"/>
                          <a:cs typeface="Ezra SIL" panose="02000400000000000000" pitchFamily="2" charset="-79"/>
                        </a:rPr>
                        <a:t>Galgal</a:t>
                      </a:r>
                      <a:endParaRPr lang="en-US" sz="2400" dirty="0" smtClean="0">
                        <a:solidFill>
                          <a:schemeClr val="tx1"/>
                        </a:solidFill>
                        <a:latin typeface="Ezra SIL" panose="02000400000000000000" pitchFamily="2" charset="-79"/>
                        <a:cs typeface="Ezra SIL" panose="02000400000000000000" pitchFamily="2" charset="-79"/>
                      </a:endParaRPr>
                    </a:p>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Shalshelet</a:t>
                      </a:r>
                      <a:endParaRPr lang="en-US" sz="2000" dirty="0" smtClean="0">
                        <a:solidFill>
                          <a:schemeClr val="tx1"/>
                        </a:solidFill>
                        <a:latin typeface="+mn-lt"/>
                        <a:cs typeface="Ezra SIL" panose="02000400000000000000" pitchFamily="2" charset="-79"/>
                      </a:endParaRPr>
                    </a:p>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Sinnorit</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ם֘ם֤ </a:t>
                      </a:r>
                      <a:r>
                        <a:rPr lang="en-US" sz="2000" dirty="0" err="1" smtClean="0">
                          <a:solidFill>
                            <a:schemeClr val="tx1"/>
                          </a:solidFill>
                          <a:latin typeface="+mn-lt"/>
                          <a:cs typeface="Ezra SIL" panose="02000400000000000000" pitchFamily="2" charset="-79"/>
                        </a:rPr>
                        <a:t>Sinnorit</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Mahpakh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 </a:t>
                      </a:r>
                      <a:r>
                        <a:rPr lang="en-US" sz="2000" dirty="0" err="1" smtClean="0">
                          <a:solidFill>
                            <a:schemeClr val="tx1"/>
                          </a:solidFill>
                          <a:latin typeface="+mn-lt"/>
                          <a:cs typeface="Ezra SIL" panose="02000400000000000000" pitchFamily="2" charset="-79"/>
                        </a:rPr>
                        <a:t>Paseq</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ם֘ם֥</a:t>
                      </a:r>
                      <a:r>
                        <a:rPr lang="he-IL" sz="2400" dirty="0" smtClean="0">
                          <a:solidFill>
                            <a:schemeClr val="tx1"/>
                          </a:solidFill>
                          <a:latin typeface="Ezra SIL" panose="02000400000000000000" pitchFamily="2" charset="-79"/>
                          <a:cs typeface="Ezra SIL" panose="02000400000000000000" pitchFamily="2" charset="-79"/>
                        </a:rPr>
                        <a:t> ׀ </a:t>
                      </a:r>
                      <a:r>
                        <a:rPr lang="en-US" sz="2000" dirty="0" err="1" smtClean="0">
                          <a:solidFill>
                            <a:schemeClr val="tx1"/>
                          </a:solidFill>
                          <a:latin typeface="+mn-lt"/>
                          <a:cs typeface="Ezra SIL" panose="02000400000000000000" pitchFamily="2" charset="-79"/>
                        </a:rPr>
                        <a:t>Paseq</a:t>
                      </a:r>
                      <a:endParaRPr lang="en-US" sz="2000" dirty="0" smtClean="0">
                        <a:solidFill>
                          <a:schemeClr val="tx1"/>
                        </a:solidFill>
                        <a:latin typeface="+mn-lt"/>
                        <a:cs typeface="Ezra SIL" panose="02000400000000000000" pitchFamily="2" charset="-79"/>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5265837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923138369"/>
              </p:ext>
            </p:extLst>
          </p:nvPr>
        </p:nvGraphicFramePr>
        <p:xfrm>
          <a:off x="334850" y="1120461"/>
          <a:ext cx="10790696" cy="4297936"/>
        </p:xfrm>
        <a:graphic>
          <a:graphicData uri="http://schemas.openxmlformats.org/drawingml/2006/table">
            <a:tbl>
              <a:tblPr firstRow="1" bandRow="1">
                <a:tableStyleId>{5C22544A-7EE6-4342-B048-85BDC9FD1C3A}</a:tableStyleId>
              </a:tblPr>
              <a:tblGrid>
                <a:gridCol w="4597758"/>
                <a:gridCol w="1556042"/>
                <a:gridCol w="4636896"/>
              </a:tblGrid>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וְֽהָיָ֗ה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he will be</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כְּעֵץ֮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like a tree</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שָׁת֪וּל עַֽל־פַּלְגֵ֫י מָ֥יִם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planted by the streams of water;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[4] </a:t>
                      </a:r>
                      <a:r>
                        <a:rPr lang="en-US" sz="1800" b="0" i="0" kern="1200" dirty="0" err="1" smtClean="0">
                          <a:solidFill>
                            <a:schemeClr val="dk1"/>
                          </a:solidFill>
                          <a:effectLst/>
                          <a:latin typeface="+mn-lt"/>
                          <a:ea typeface="+mn-ea"/>
                          <a:cs typeface="+mn-cs"/>
                        </a:rPr>
                        <a:t>Azla</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פִּרְי֨וֹ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its fruit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יִתֵּ֬ן בְּעִתּ֗וֹ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it produces in its season,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וְעָלֵ֥הוּ לֹֽא־יִבּ֑וֹל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its leaves do not wither,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VRevMug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וְכֹ֖ל אֲשֶׁר־יַעֲשֶׂ֣ה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all that he does,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יַצְלִֽיחַ׃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it prospers.</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spTree>
    <p:extLst>
      <p:ext uri="{BB962C8B-B14F-4D97-AF65-F5344CB8AC3E}">
        <p14:creationId xmlns:p14="http://schemas.microsoft.com/office/powerpoint/2010/main" val="32731744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670857133"/>
              </p:ext>
            </p:extLst>
          </p:nvPr>
        </p:nvGraphicFramePr>
        <p:xfrm>
          <a:off x="334850" y="1120461"/>
          <a:ext cx="10790696" cy="4297936"/>
        </p:xfrm>
        <a:graphic>
          <a:graphicData uri="http://schemas.openxmlformats.org/drawingml/2006/table">
            <a:tbl>
              <a:tblPr firstRow="1" bandRow="1">
                <a:tableStyleId>{5C22544A-7EE6-4342-B048-85BDC9FD1C3A}</a:tableStyleId>
              </a:tblPr>
              <a:tblGrid>
                <a:gridCol w="4597758"/>
                <a:gridCol w="1556042"/>
                <a:gridCol w="4636896"/>
              </a:tblGrid>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וְֽהָיָ֗ה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he will be</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כְּעֵץ֮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like a tree</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שָׁת֪וּל עַֽל־פַּלְגֵ֫י מָ֥יִם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planted by the streams of water;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[4] </a:t>
                      </a:r>
                      <a:r>
                        <a:rPr lang="en-US" sz="1800" b="0" i="0" kern="1200" dirty="0" err="1" smtClean="0">
                          <a:solidFill>
                            <a:schemeClr val="dk1"/>
                          </a:solidFill>
                          <a:effectLst/>
                          <a:latin typeface="+mn-lt"/>
                          <a:ea typeface="+mn-ea"/>
                          <a:cs typeface="+mn-cs"/>
                        </a:rPr>
                        <a:t>Azla</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פִּרְי֨וֹ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its fruit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יִתֵּ֬ן בְּעִתּ֗וֹ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it produces in its season,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וְעָלֵ֥הוּ לֹֽא־יִבּ֑וֹל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its leaves do not wither,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VRevMug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וְכֹ֖ל אֲשֶׁר־יַעֲשֶׂ֣ה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all that he does,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יַצְלִֽיחַ׃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it prospers.</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27" name="Straight Connector 26"/>
          <p:cNvCxnSpPr/>
          <p:nvPr/>
        </p:nvCxnSpPr>
        <p:spPr>
          <a:xfrm>
            <a:off x="4942812" y="188411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4942813" y="2151405"/>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098453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305695151"/>
              </p:ext>
            </p:extLst>
          </p:nvPr>
        </p:nvGraphicFramePr>
        <p:xfrm>
          <a:off x="334850" y="1120461"/>
          <a:ext cx="10790696" cy="4297936"/>
        </p:xfrm>
        <a:graphic>
          <a:graphicData uri="http://schemas.openxmlformats.org/drawingml/2006/table">
            <a:tbl>
              <a:tblPr firstRow="1" bandRow="1">
                <a:tableStyleId>{5C22544A-7EE6-4342-B048-85BDC9FD1C3A}</a:tableStyleId>
              </a:tblPr>
              <a:tblGrid>
                <a:gridCol w="4597758"/>
                <a:gridCol w="1556042"/>
                <a:gridCol w="463689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וְֽהָיָ֗ה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he will be</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כְּעֵץ֮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like a tree</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שָׁת֪וּל עַֽל־פַּלְגֵ֫י מָ֥יִם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planted by the streams of water;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[4] </a:t>
                      </a:r>
                      <a:r>
                        <a:rPr lang="en-US" sz="1800" b="0" i="0" kern="1200" dirty="0" err="1" smtClean="0">
                          <a:solidFill>
                            <a:schemeClr val="dk1"/>
                          </a:solidFill>
                          <a:effectLst/>
                          <a:latin typeface="+mn-lt"/>
                          <a:ea typeface="+mn-ea"/>
                          <a:cs typeface="+mn-cs"/>
                        </a:rPr>
                        <a:t>Azla</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פִּרְי֨וֹ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its fruit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יִתֵּ֬ן בְּעִתּ֗וֹ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it produces in its season,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וְעָלֵ֥הוּ לֹֽא־יִבּ֑וֹל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its leaves do not wither,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VRevMug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וְכֹ֖ל אֲשֶׁר־יַעֲשֶׂ֣ה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all that he does,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יַצְלִֽיחַ׃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it prospers.</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27" name="Straight Connector 26"/>
          <p:cNvCxnSpPr/>
          <p:nvPr/>
        </p:nvCxnSpPr>
        <p:spPr>
          <a:xfrm>
            <a:off x="4942812" y="188411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4942813" y="2151405"/>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4942711" y="1392496"/>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flipV="1">
            <a:off x="5322537" y="1764167"/>
            <a:ext cx="221124" cy="38723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30334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069584444"/>
              </p:ext>
            </p:extLst>
          </p:nvPr>
        </p:nvGraphicFramePr>
        <p:xfrm>
          <a:off x="334850" y="1120461"/>
          <a:ext cx="10790696" cy="4297936"/>
        </p:xfrm>
        <a:graphic>
          <a:graphicData uri="http://schemas.openxmlformats.org/drawingml/2006/table">
            <a:tbl>
              <a:tblPr firstRow="1" bandRow="1">
                <a:tableStyleId>{5C22544A-7EE6-4342-B048-85BDC9FD1C3A}</a:tableStyleId>
              </a:tblPr>
              <a:tblGrid>
                <a:gridCol w="4597758"/>
                <a:gridCol w="1556042"/>
                <a:gridCol w="463689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וְֽהָיָ֗ה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he will be</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כְּעֵץ֮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like a tree</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שָׁת֪וּל עַֽל־פַּלְגֵ֫י מָ֥יִם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planted by the streams of water;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Azla</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פִּרְי֨וֹ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its fruit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יִתֵּ֬ן בְּעִתּ֗וֹ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it produces in its season,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וְעָלֵ֥הוּ לֹֽא־יִבּ֑וֹל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its leaves do not wither,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VRevMug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וְכֹ֖ל אֲשֶׁר־יַעֲשֶׂ֣ה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all that he does,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יַצְלִֽיחַ׃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it prospers.</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23" name="Straight Connector 22"/>
          <p:cNvCxnSpPr/>
          <p:nvPr/>
        </p:nvCxnSpPr>
        <p:spPr>
          <a:xfrm>
            <a:off x="4942711" y="298748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4942712" y="325476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4942812" y="188411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4942813" y="2151405"/>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4942711" y="1392496"/>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flipV="1">
            <a:off x="5322537" y="1764167"/>
            <a:ext cx="221124" cy="38723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48107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589782894"/>
              </p:ext>
            </p:extLst>
          </p:nvPr>
        </p:nvGraphicFramePr>
        <p:xfrm>
          <a:off x="334850" y="1120461"/>
          <a:ext cx="10790696" cy="4297936"/>
        </p:xfrm>
        <a:graphic>
          <a:graphicData uri="http://schemas.openxmlformats.org/drawingml/2006/table">
            <a:tbl>
              <a:tblPr firstRow="1" bandRow="1">
                <a:tableStyleId>{5C22544A-7EE6-4342-B048-85BDC9FD1C3A}</a:tableStyleId>
              </a:tblPr>
              <a:tblGrid>
                <a:gridCol w="4597758"/>
                <a:gridCol w="1556042"/>
                <a:gridCol w="463689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וְֽהָיָ֗ה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he will be</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כְּעֵץ֮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like a tree</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שָׁת֪וּל עַֽל־פַּלְגֵ֫י מָ֥יִם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planted by the streams of water;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Azla</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פִּרְי֨וֹ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its fruit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יִתֵּ֬ן בְּעִתּ֗וֹ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it produces in its season,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וְעָלֵ֥הוּ לֹֽא־יִבּ֑וֹל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its leaves do not wither,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VRevMug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וְכֹ֖ל אֲשֶׁר־יַעֲשֶׂ֣ה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all that he does,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יַצְלִֽיחַ׃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it prospers.</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23" name="Straight Connector 22"/>
          <p:cNvCxnSpPr/>
          <p:nvPr/>
        </p:nvCxnSpPr>
        <p:spPr>
          <a:xfrm>
            <a:off x="4942711" y="298748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4942712" y="325476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4942711" y="3601527"/>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H="1" flipV="1">
            <a:off x="5322539" y="3254766"/>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4942812" y="188411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4942813" y="2151405"/>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4942711" y="1392496"/>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flipV="1">
            <a:off x="5322537" y="1764167"/>
            <a:ext cx="221124" cy="38723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03795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868944788"/>
              </p:ext>
            </p:extLst>
          </p:nvPr>
        </p:nvGraphicFramePr>
        <p:xfrm>
          <a:off x="334850" y="1120461"/>
          <a:ext cx="10790696" cy="4297936"/>
        </p:xfrm>
        <a:graphic>
          <a:graphicData uri="http://schemas.openxmlformats.org/drawingml/2006/table">
            <a:tbl>
              <a:tblPr firstRow="1" bandRow="1">
                <a:tableStyleId>{5C22544A-7EE6-4342-B048-85BDC9FD1C3A}</a:tableStyleId>
              </a:tblPr>
              <a:tblGrid>
                <a:gridCol w="4597758"/>
                <a:gridCol w="1556042"/>
                <a:gridCol w="463689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וְֽהָיָ֗ה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he will be</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כְּעֵץ֮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like a tree</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שָׁת֪וּל עַֽל־פַּלְגֵ֫י מָ֥יִם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planted by the streams of water;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Azla</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פִּרְי֨וֹ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its fruit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יִתֵּ֬ן בְּעִתּ֗וֹ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it produces in its season,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וְעָלֵ֥הוּ לֹֽא־יִבּ֑וֹל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its leaves do not wither,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VRevMug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וְכֹ֖ל אֲשֶׁר־יַעֲשֶׂ֣ה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all that he does,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יַצְלִֽיחַ׃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it prospers.</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17" name="Straight Connector 16"/>
          <p:cNvCxnSpPr/>
          <p:nvPr/>
        </p:nvCxnSpPr>
        <p:spPr>
          <a:xfrm>
            <a:off x="4942709" y="458147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V="1">
            <a:off x="4942710" y="484875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942711" y="298748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4942712" y="325476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4942711" y="3601527"/>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H="1" flipV="1">
            <a:off x="5322539" y="3254766"/>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4942812" y="188411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4942813" y="2151405"/>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4942711" y="1392496"/>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flipV="1">
            <a:off x="5322537" y="1764167"/>
            <a:ext cx="221124" cy="38723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90454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839260339"/>
              </p:ext>
            </p:extLst>
          </p:nvPr>
        </p:nvGraphicFramePr>
        <p:xfrm>
          <a:off x="334850" y="1120461"/>
          <a:ext cx="10790696" cy="4297936"/>
        </p:xfrm>
        <a:graphic>
          <a:graphicData uri="http://schemas.openxmlformats.org/drawingml/2006/table">
            <a:tbl>
              <a:tblPr firstRow="1" bandRow="1">
                <a:tableStyleId>{5C22544A-7EE6-4342-B048-85BDC9FD1C3A}</a:tableStyleId>
              </a:tblPr>
              <a:tblGrid>
                <a:gridCol w="4597758"/>
                <a:gridCol w="1556042"/>
                <a:gridCol w="463689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וְֽהָיָ֗ה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he will be</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כְּעֵץ֮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like a tree</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שָׁת֪וּל עַֽל־פַּלְגֵ֫י מָ֥יִם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planted by the streams of water;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Azla</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פִּרְי֨וֹ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its fruit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יִתֵּ֬ן בְּעִתּ֗וֹ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it produces in its season,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וְעָלֵ֥הוּ לֹֽא־יִבּ֑וֹל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its leaves do not wither,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VRevMug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וְכֹ֖ל אֲשֶׁר־יַעֲשֶׂ֣ה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all that he does,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יַצְלִֽיחַ׃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it prospers.</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17" name="Straight Connector 16"/>
          <p:cNvCxnSpPr/>
          <p:nvPr/>
        </p:nvCxnSpPr>
        <p:spPr>
          <a:xfrm>
            <a:off x="4942709" y="458147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V="1">
            <a:off x="4942710" y="484875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H="1" flipV="1">
            <a:off x="5565666" y="3601527"/>
            <a:ext cx="154729" cy="610957"/>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5322537" y="4212485"/>
            <a:ext cx="400565" cy="63627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942711" y="298748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4942712" y="325476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4942711" y="3601527"/>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H="1" flipV="1">
            <a:off x="5322539" y="3254766"/>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4942812" y="188411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4942813" y="2151405"/>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4942711" y="1392496"/>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flipV="1">
            <a:off x="5322537" y="1764167"/>
            <a:ext cx="221124" cy="38723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34389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24266445"/>
              </p:ext>
            </p:extLst>
          </p:nvPr>
        </p:nvGraphicFramePr>
        <p:xfrm>
          <a:off x="-1" y="0"/>
          <a:ext cx="12192000" cy="7152640"/>
        </p:xfrm>
        <a:graphic>
          <a:graphicData uri="http://schemas.openxmlformats.org/drawingml/2006/table">
            <a:tbl>
              <a:tblPr>
                <a:tableStyleId>{5C22544A-7EE6-4342-B048-85BDC9FD1C3A}</a:tableStyleId>
              </a:tblPr>
              <a:tblGrid>
                <a:gridCol w="2794716"/>
                <a:gridCol w="2627291"/>
                <a:gridCol w="2678805"/>
                <a:gridCol w="1442434"/>
                <a:gridCol w="2648754"/>
              </a:tblGrid>
              <a:tr h="438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 Level 4</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Conjunctive</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6419634">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Azla</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Legarmeh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Mahpakh</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Legarmeh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Pazer</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400" dirty="0" smtClean="0">
                        <a:solidFill>
                          <a:schemeClr val="tx1"/>
                        </a:solidFill>
                        <a:latin typeface="Ezra SIL" panose="02000400000000000000" pitchFamily="2" charset="-79"/>
                        <a:cs typeface="Ezra SIL" panose="020004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Revi'i</a:t>
                      </a:r>
                      <a:r>
                        <a:rPr lang="en-US" sz="1600" dirty="0" smtClean="0">
                          <a:solidFill>
                            <a:schemeClr val="tx1"/>
                          </a:solidFill>
                          <a:latin typeface="+mn-lt"/>
                          <a:cs typeface="Ezra SIL" panose="02000400000000000000" pitchFamily="2" charset="-79"/>
                        </a:rPr>
                        <a:t> </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a:t>
                      </a:r>
                      <a:r>
                        <a:rPr lang="he-IL" sz="20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mn-lt"/>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a:t>
                      </a:r>
                      <a:r>
                        <a:rPr lang="he-IL" sz="20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Sinnor</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b="0" i="1" dirty="0" smtClean="0">
                          <a:solidFill>
                            <a:schemeClr val="tx1"/>
                          </a:solidFill>
                          <a:latin typeface="+mn-lt"/>
                          <a:cs typeface="Ezra SIL" panose="02000400000000000000" pitchFamily="2" charset="-79"/>
                        </a:rPr>
                        <a:t>Virtual </a:t>
                      </a:r>
                      <a:r>
                        <a:rPr lang="en-US" sz="2000" b="0" i="1" dirty="0" err="1" smtClean="0">
                          <a:solidFill>
                            <a:schemeClr val="tx1"/>
                          </a:solidFill>
                          <a:latin typeface="+mn-lt"/>
                          <a:cs typeface="Ezra SIL" panose="02000400000000000000" pitchFamily="2" charset="-79"/>
                        </a:rPr>
                        <a:t>Dechi</a:t>
                      </a:r>
                      <a:r>
                        <a:rPr lang="en-US" sz="2000" b="0" i="1" dirty="0" smtClean="0">
                          <a:solidFill>
                            <a:schemeClr val="tx1"/>
                          </a:solidFill>
                          <a:latin typeface="+mn-lt"/>
                          <a:cs typeface="Ezra SIL" panose="02000400000000000000" pitchFamily="2" charset="-79"/>
                        </a:rPr>
                        <a:t>:</a:t>
                      </a:r>
                      <a:endParaRPr lang="en-US" sz="2000" b="0" i="1"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ם֣ </a:t>
                      </a:r>
                      <a:r>
                        <a:rPr lang="en-US" sz="2400" dirty="0" smtClean="0">
                          <a:solidFill>
                            <a:schemeClr val="tx1"/>
                          </a:solidFill>
                          <a:latin typeface="Ezra SIL" panose="02000400000000000000" pitchFamily="2" charset="-79"/>
                          <a:cs typeface="Ezra SIL" panose="02000400000000000000" pitchFamily="2" charset="-79"/>
                        </a:rPr>
                        <a:t> </a:t>
                      </a:r>
                      <a:r>
                        <a:rPr lang="en-US" sz="1800" dirty="0" err="1" smtClean="0">
                          <a:solidFill>
                            <a:schemeClr val="tx1"/>
                          </a:solidFill>
                          <a:latin typeface="+mn-lt"/>
                          <a:cs typeface="Ezra SIL" panose="02000400000000000000" pitchFamily="2" charset="-79"/>
                        </a:rPr>
                        <a:t>Munach</a:t>
                      </a:r>
                      <a:r>
                        <a:rPr lang="en-US" sz="1800" dirty="0" smtClean="0">
                          <a:solidFill>
                            <a:schemeClr val="tx1"/>
                          </a:solidFill>
                          <a:latin typeface="+mn-lt"/>
                          <a:cs typeface="Ezra SIL" panose="02000400000000000000" pitchFamily="2" charset="-79"/>
                        </a:rPr>
                        <a:t> </a:t>
                      </a:r>
                      <a:r>
                        <a:rPr lang="en-US" sz="1800" dirty="0" err="1" smtClean="0">
                          <a:solidFill>
                            <a:schemeClr val="tx1"/>
                          </a:solidFill>
                          <a:latin typeface="+mn-lt"/>
                          <a:cs typeface="Ezra SIL" panose="02000400000000000000" pitchFamily="2" charset="-79"/>
                        </a:rPr>
                        <a:t>Munach</a:t>
                      </a:r>
                      <a:r>
                        <a:rPr lang="en-US" sz="1800" dirty="0" smtClean="0">
                          <a:solidFill>
                            <a:schemeClr val="tx1"/>
                          </a:solidFill>
                          <a:latin typeface="+mn-lt"/>
                          <a:cs typeface="Ezra SIL" panose="02000400000000000000" pitchFamily="2" charset="-79"/>
                        </a:rPr>
                        <a:t> </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ם֖ </a:t>
                      </a:r>
                      <a:r>
                        <a:rPr lang="en-US" sz="2000" dirty="0" err="1" smtClean="0">
                          <a:solidFill>
                            <a:schemeClr val="tx1"/>
                          </a:solidFill>
                        </a:rPr>
                        <a:t>Azla</a:t>
                      </a:r>
                      <a:r>
                        <a:rPr lang="en-US" sz="2000" dirty="0" smtClean="0">
                          <a:solidFill>
                            <a:schemeClr val="tx1"/>
                          </a:solidFill>
                        </a:rPr>
                        <a:t> </a:t>
                      </a:r>
                      <a:r>
                        <a:rPr lang="en-US" sz="2000" dirty="0" err="1" smtClean="0">
                          <a:solidFill>
                            <a:schemeClr val="tx1"/>
                          </a:solidFill>
                        </a:rPr>
                        <a:t>Tarcha</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0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ם֥</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Sinnorit</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Mer'kha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Etnachta</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ם֥</a:t>
                      </a:r>
                      <a:r>
                        <a:rPr lang="en-US" sz="24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mn-lt"/>
                          <a:cs typeface="Ezra SIL" panose="02000400000000000000" pitchFamily="2" charset="-79"/>
                        </a:rPr>
                        <a:t>Ole</a:t>
                      </a:r>
                      <a:r>
                        <a:rPr lang="en-US" sz="2000" baseline="0" dirty="0" smtClean="0">
                          <a:solidFill>
                            <a:schemeClr val="tx1"/>
                          </a:solidFill>
                          <a:latin typeface="+mn-lt"/>
                          <a:cs typeface="Ezra SIL" panose="02000400000000000000" pitchFamily="2" charset="-79"/>
                        </a:rPr>
                        <a:t> </a:t>
                      </a:r>
                      <a:r>
                        <a:rPr lang="en-US" sz="2000" baseline="0" dirty="0" err="1" smtClean="0">
                          <a:solidFill>
                            <a:schemeClr val="tx1"/>
                          </a:solidFill>
                          <a:latin typeface="+mn-lt"/>
                          <a:cs typeface="Ezra SIL" panose="02000400000000000000" pitchFamily="2" charset="-79"/>
                        </a:rPr>
                        <a:t>V</a:t>
                      </a:r>
                      <a:r>
                        <a:rPr lang="en-US" sz="2000" dirty="0" err="1" smtClean="0">
                          <a:solidFill>
                            <a:schemeClr val="tx1"/>
                          </a:solidFill>
                          <a:latin typeface="+mn-lt"/>
                          <a:cs typeface="Ezra SIL" panose="02000400000000000000" pitchFamily="2" charset="-79"/>
                        </a:rPr>
                        <a:t>eyored</a:t>
                      </a:r>
                      <a:endParaRPr lang="en-US" sz="2000" dirty="0" smtClean="0">
                        <a:solidFill>
                          <a:schemeClr val="tx1"/>
                        </a:solidFill>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ם֝ם֗ </a:t>
                      </a:r>
                      <a:r>
                        <a:rPr lang="en-US" sz="2000" dirty="0" err="1" smtClean="0">
                          <a:solidFill>
                            <a:schemeClr val="tx1"/>
                          </a:solidFill>
                        </a:rPr>
                        <a:t>Revi'i</a:t>
                      </a:r>
                      <a:r>
                        <a:rPr lang="en-US" sz="2000" dirty="0" smtClean="0">
                          <a:solidFill>
                            <a:schemeClr val="tx1"/>
                          </a:solidFill>
                        </a:rPr>
                        <a:t> </a:t>
                      </a:r>
                      <a:r>
                        <a:rPr lang="en-US" sz="2000" dirty="0" err="1" smtClean="0">
                          <a:solidFill>
                            <a:schemeClr val="tx1"/>
                          </a:solidFill>
                        </a:rPr>
                        <a:t>Mugrash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Geresh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a:t>
                      </a:r>
                      <a:r>
                        <a:rPr lang="he-IL" sz="2400" dirty="0" smtClean="0">
                          <a:solidFill>
                            <a:schemeClr val="accent3">
                              <a:lumMod val="60000"/>
                              <a:lumOff val="40000"/>
                            </a:schemeClr>
                          </a:solidFill>
                          <a:latin typeface="+mn-lt"/>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Geresh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ShalsheletG</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b="0" i="1" dirty="0" smtClean="0">
                          <a:solidFill>
                            <a:schemeClr val="tx1"/>
                          </a:solidFill>
                          <a:latin typeface="+mn-lt"/>
                          <a:cs typeface="Ezra SIL" panose="02000400000000000000" pitchFamily="2" charset="-79"/>
                        </a:rPr>
                        <a:t>Virtual </a:t>
                      </a:r>
                      <a:r>
                        <a:rPr lang="en-US" sz="2000" b="0" i="1" dirty="0" err="1" smtClean="0">
                          <a:solidFill>
                            <a:schemeClr val="tx1"/>
                          </a:solidFill>
                          <a:latin typeface="+mn-lt"/>
                          <a:cs typeface="Ezra SIL" panose="02000400000000000000" pitchFamily="2" charset="-79"/>
                        </a:rPr>
                        <a:t>Revi'i</a:t>
                      </a:r>
                      <a:r>
                        <a:rPr lang="en-US" sz="2000" b="0" i="1" dirty="0" smtClean="0">
                          <a:solidFill>
                            <a:schemeClr val="tx1"/>
                          </a:solidFill>
                          <a:latin typeface="+mn-lt"/>
                          <a:cs typeface="Ezra SIL" panose="02000400000000000000" pitchFamily="2" charset="-79"/>
                        </a:rPr>
                        <a:t> </a:t>
                      </a:r>
                      <a:r>
                        <a:rPr lang="en-US" sz="2000" b="0" i="1" dirty="0" err="1" smtClean="0">
                          <a:solidFill>
                            <a:schemeClr val="tx1"/>
                          </a:solidFill>
                          <a:latin typeface="+mn-lt"/>
                          <a:cs typeface="Ezra SIL" panose="02000400000000000000" pitchFamily="2" charset="-79"/>
                        </a:rPr>
                        <a:t>Mugrash</a:t>
                      </a:r>
                      <a:r>
                        <a:rPr lang="en-US" sz="2000" b="0" i="1" dirty="0" smtClean="0">
                          <a:solidFill>
                            <a:schemeClr val="tx1"/>
                          </a:solidFill>
                          <a:latin typeface="+mn-lt"/>
                          <a:cs typeface="Ezra SIL" panose="02000400000000000000" pitchFamily="2" charset="-79"/>
                        </a:rPr>
                        <a:t>:</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ם֣ </a:t>
                      </a:r>
                      <a:r>
                        <a:rPr lang="en-US" sz="2000" dirty="0" err="1" smtClean="0">
                          <a:solidFill>
                            <a:schemeClr val="tx1"/>
                          </a:solidFill>
                        </a:rPr>
                        <a:t>Tarcha</a:t>
                      </a:r>
                      <a:r>
                        <a:rPr lang="en-US" sz="2000" dirty="0" smtClean="0">
                          <a:solidFill>
                            <a:schemeClr val="tx1"/>
                          </a:solidFill>
                        </a:rPr>
                        <a:t> </a:t>
                      </a:r>
                      <a:r>
                        <a:rPr lang="en-US" sz="2000" dirty="0" err="1" smtClean="0">
                          <a:solidFill>
                            <a:schemeClr val="tx1"/>
                          </a:solidFill>
                        </a:rPr>
                        <a:t>Munach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Azla</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a:t>
                      </a:r>
                      <a:r>
                        <a:rPr lang="he-IL" sz="2400" dirty="0" smtClean="0">
                          <a:solidFill>
                            <a:schemeClr val="tx1"/>
                          </a:solidFill>
                          <a:latin typeface="+mn-lt"/>
                          <a:cs typeface="Ezra SIL" panose="02000400000000000000" pitchFamily="2" charset="-79"/>
                        </a:rPr>
                        <a:t>֬</a:t>
                      </a:r>
                      <a:r>
                        <a:rPr lang="he-IL" sz="24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solidFill>
                            <a:schemeClr val="tx1"/>
                          </a:solidFill>
                          <a:latin typeface="Ezra SIL" panose="02000400000000000000" pitchFamily="2" charset="-79"/>
                          <a:cs typeface="Ezra SIL" panose="02000400000000000000" pitchFamily="2" charset="-79"/>
                        </a:rPr>
                        <a:t>םֽ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Silluq</a:t>
                      </a:r>
                      <a:endParaRPr lang="en-US" sz="2000" dirty="0" smtClean="0">
                        <a:solidFill>
                          <a:schemeClr val="tx1"/>
                        </a:solidFill>
                      </a:endParaRPr>
                    </a:p>
                    <a:p>
                      <a:pPr>
                        <a:lnSpc>
                          <a:spcPts val="4000"/>
                        </a:lnSpc>
                      </a:pPr>
                      <a:endParaRPr lang="en-US" sz="2000" dirty="0" smtClean="0">
                        <a:solidFill>
                          <a:srgbClr val="FF0000"/>
                        </a:solidFill>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Azla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Mahpakh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Munach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Mer'kha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Tarcha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8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mn-lt"/>
                          <a:cs typeface="Ezra SIL" panose="02000400000000000000" pitchFamily="2" charset="-79"/>
                        </a:rPr>
                        <a:t>Ole </a:t>
                      </a:r>
                    </a:p>
                    <a:p>
                      <a:pPr>
                        <a:lnSpc>
                          <a:spcPts val="3800"/>
                        </a:lnSpc>
                      </a:pPr>
                      <a:r>
                        <a:rPr lang="he-IL" sz="2400" dirty="0" smtClean="0">
                          <a:solidFill>
                            <a:schemeClr val="tx1"/>
                          </a:solidFill>
                          <a:latin typeface="+mn-lt"/>
                          <a:cs typeface="Ezra SIL" panose="02000400000000000000" pitchFamily="2" charset="-79"/>
                        </a:rPr>
                        <a:t>ם֬ </a:t>
                      </a:r>
                      <a:r>
                        <a:rPr lang="en-US" sz="28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latin typeface="+mn-lt"/>
                        <a:cs typeface="Ezra SIL" panose="02000400000000000000" pitchFamily="2" charset="-79"/>
                      </a:endParaRPr>
                    </a:p>
                    <a:p>
                      <a:pPr>
                        <a:lnSpc>
                          <a:spcPts val="3800"/>
                        </a:lnSpc>
                      </a:pPr>
                      <a:r>
                        <a:rPr lang="he-IL" sz="28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a:t>
                      </a:r>
                      <a:r>
                        <a:rPr lang="en-US" sz="2000" dirty="0" err="1" smtClean="0">
                          <a:solidFill>
                            <a:schemeClr val="tx1"/>
                          </a:solidFill>
                          <a:latin typeface="+mn-lt"/>
                          <a:cs typeface="Ezra SIL" panose="02000400000000000000" pitchFamily="2" charset="-79"/>
                        </a:rPr>
                        <a:t>Galgal</a:t>
                      </a:r>
                      <a:endParaRPr lang="en-US" sz="2400" dirty="0" smtClean="0">
                        <a:solidFill>
                          <a:schemeClr val="tx1"/>
                        </a:solidFill>
                        <a:latin typeface="Ezra SIL" panose="02000400000000000000" pitchFamily="2" charset="-79"/>
                        <a:cs typeface="Ezra SIL" panose="02000400000000000000" pitchFamily="2" charset="-79"/>
                      </a:endParaRPr>
                    </a:p>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Shalshelet</a:t>
                      </a:r>
                      <a:endParaRPr lang="en-US" sz="2000" dirty="0" smtClean="0">
                        <a:solidFill>
                          <a:schemeClr val="tx1"/>
                        </a:solidFill>
                        <a:latin typeface="+mn-lt"/>
                        <a:cs typeface="Ezra SIL" panose="02000400000000000000" pitchFamily="2" charset="-79"/>
                      </a:endParaRPr>
                    </a:p>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Sinnorit</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ם֘ם֤ </a:t>
                      </a:r>
                      <a:r>
                        <a:rPr lang="en-US" sz="2000" dirty="0" err="1" smtClean="0">
                          <a:solidFill>
                            <a:schemeClr val="tx1"/>
                          </a:solidFill>
                          <a:latin typeface="+mn-lt"/>
                          <a:cs typeface="Ezra SIL" panose="02000400000000000000" pitchFamily="2" charset="-79"/>
                        </a:rPr>
                        <a:t>Sinnorit</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Mahpakh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 </a:t>
                      </a:r>
                      <a:r>
                        <a:rPr lang="en-US" sz="2000" dirty="0" err="1" smtClean="0">
                          <a:solidFill>
                            <a:schemeClr val="tx1"/>
                          </a:solidFill>
                          <a:latin typeface="+mn-lt"/>
                          <a:cs typeface="Ezra SIL" panose="02000400000000000000" pitchFamily="2" charset="-79"/>
                        </a:rPr>
                        <a:t>Paseq</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ם֘ם֥</a:t>
                      </a:r>
                      <a:r>
                        <a:rPr lang="he-IL" sz="2400" dirty="0" smtClean="0">
                          <a:solidFill>
                            <a:schemeClr val="tx1"/>
                          </a:solidFill>
                          <a:latin typeface="Ezra SIL" panose="02000400000000000000" pitchFamily="2" charset="-79"/>
                          <a:cs typeface="Ezra SIL" panose="02000400000000000000" pitchFamily="2" charset="-79"/>
                        </a:rPr>
                        <a:t> ׀ </a:t>
                      </a:r>
                      <a:r>
                        <a:rPr lang="en-US" sz="2000" dirty="0" err="1" smtClean="0">
                          <a:solidFill>
                            <a:schemeClr val="tx1"/>
                          </a:solidFill>
                          <a:latin typeface="+mn-lt"/>
                          <a:cs typeface="Ezra SIL" panose="02000400000000000000" pitchFamily="2" charset="-79"/>
                        </a:rPr>
                        <a:t>Paseq</a:t>
                      </a:r>
                      <a:endParaRPr lang="en-US" sz="2000" dirty="0" smtClean="0">
                        <a:solidFill>
                          <a:schemeClr val="tx1"/>
                        </a:solidFill>
                        <a:latin typeface="+mn-lt"/>
                        <a:cs typeface="Ezra SIL" panose="02000400000000000000" pitchFamily="2" charset="-79"/>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31851596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180202394"/>
              </p:ext>
            </p:extLst>
          </p:nvPr>
        </p:nvGraphicFramePr>
        <p:xfrm>
          <a:off x="334850" y="1120461"/>
          <a:ext cx="10790696" cy="4297936"/>
        </p:xfrm>
        <a:graphic>
          <a:graphicData uri="http://schemas.openxmlformats.org/drawingml/2006/table">
            <a:tbl>
              <a:tblPr firstRow="1" bandRow="1">
                <a:tableStyleId>{5C22544A-7EE6-4342-B048-85BDC9FD1C3A}</a:tableStyleId>
              </a:tblPr>
              <a:tblGrid>
                <a:gridCol w="4597758"/>
                <a:gridCol w="1556042"/>
                <a:gridCol w="4636896"/>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וְֽהָיָ֗ה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he will be</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כְּעֵץ֮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like a tree</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שָׁת֪וּל עַֽל־פַּלְגֵ֫י מָ֥יִם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planted by the streams of water;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Azla</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פִּרְי֨וֹ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its fruit</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יִתֵּ֬ן בְּעִתּ֗וֹ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it produces in its season,</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וְעָלֵ֥הוּ לֹֽא־יִבּ֑וֹל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its leaves do not wither,</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VRevMug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וְכֹ֖ל אֲשֶׁר־יַעֲשֶׂ֣ה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all that he does,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יַצְלִֽיחַ׃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it prospers.</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17" name="Straight Connector 16"/>
          <p:cNvCxnSpPr/>
          <p:nvPr/>
        </p:nvCxnSpPr>
        <p:spPr>
          <a:xfrm>
            <a:off x="4942709" y="458147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V="1">
            <a:off x="4942710" y="484875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5543661" y="1764167"/>
            <a:ext cx="483652" cy="1193654"/>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H="1" flipV="1">
            <a:off x="5565666" y="3601527"/>
            <a:ext cx="154729" cy="610957"/>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V="1">
            <a:off x="5720395" y="2957822"/>
            <a:ext cx="306918" cy="1254662"/>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5322537" y="4212485"/>
            <a:ext cx="400565" cy="63627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942711" y="2987480"/>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4942712" y="3254766"/>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4942711" y="3601527"/>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H="1" flipV="1">
            <a:off x="5322539" y="3254766"/>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4942812" y="188411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4942813" y="2151405"/>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4942711" y="1392496"/>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flipV="1">
            <a:off x="5322537" y="1764167"/>
            <a:ext cx="221124" cy="38723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993630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464023302"/>
              </p:ext>
            </p:extLst>
          </p:nvPr>
        </p:nvGraphicFramePr>
        <p:xfrm>
          <a:off x="334851" y="1088136"/>
          <a:ext cx="10793397" cy="4612552"/>
        </p:xfrm>
        <a:graphic>
          <a:graphicData uri="http://schemas.openxmlformats.org/drawingml/2006/table">
            <a:tbl>
              <a:tblPr>
                <a:tableStyleId>{5C22544A-7EE6-4342-B048-85BDC9FD1C3A}</a:tableStyleId>
              </a:tblPr>
              <a:tblGrid>
                <a:gridCol w="4546242"/>
                <a:gridCol w="1609098"/>
                <a:gridCol w="4638057"/>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3</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וְֽהָיָ֗ה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3</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he will be</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כְּעֵץ֮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like a tree</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37242">
                <a:tc>
                  <a:txBody>
                    <a:bodyPr/>
                    <a:lstStyle/>
                    <a:p>
                      <a:pPr algn="r"/>
                      <a:r>
                        <a:rPr lang="en-US" sz="1800" b="0" i="0" kern="1200" dirty="0" smtClean="0">
                          <a:solidFill>
                            <a:schemeClr val="dk1"/>
                          </a:solidFill>
                          <a:effectLst/>
                          <a:latin typeface="+mn-lt"/>
                          <a:ea typeface="+mn-ea"/>
                          <a:cs typeface="+mn-cs"/>
                        </a:rPr>
                        <a:t>[2]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שָׁת֪וּל עַֽל־פַּלְגֵ֫י מָ֥יִם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planted by the streams of water;</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Azla</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פִּרְי֨וֹ ׀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which its fruit</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72630">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יִתֵּ֬ן בְּעִתּ֗וֹ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it produces in its season,</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72630">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וְעָלֵ֥הוּ לֹֽא־יִבּ֑וֹל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its leaves do not wither,</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91440">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VRevMug</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וְכֹ֖ל אֲשֶׁר־יַעֲשֶׂ֣ה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all that he does,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יַצְלִֽיחַ׃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it prospers.</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6" name="Straight Connector 5"/>
          <p:cNvCxnSpPr/>
          <p:nvPr/>
        </p:nvCxnSpPr>
        <p:spPr>
          <a:xfrm>
            <a:off x="4942710" y="4931141"/>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42711" y="5198427"/>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543661" y="1764167"/>
            <a:ext cx="483652" cy="1193654"/>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H="1" flipV="1">
            <a:off x="5565663" y="3745515"/>
            <a:ext cx="157441" cy="816644"/>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5723103" y="2957822"/>
            <a:ext cx="304210" cy="1604334"/>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322538" y="4562156"/>
            <a:ext cx="400565" cy="636273"/>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4942709" y="3131468"/>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4942710" y="3398754"/>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4942709" y="3745515"/>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H="1" flipV="1">
            <a:off x="5322537" y="3398754"/>
            <a:ext cx="239152" cy="346762"/>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4942812" y="1884119"/>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4942813" y="2151405"/>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4942711" y="1392496"/>
            <a:ext cx="600950" cy="373488"/>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5322537" y="1764167"/>
            <a:ext cx="221124" cy="38723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994281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508571065"/>
              </p:ext>
            </p:extLst>
          </p:nvPr>
        </p:nvGraphicFramePr>
        <p:xfrm>
          <a:off x="609946" y="1120461"/>
          <a:ext cx="10723462" cy="4297936"/>
        </p:xfrm>
        <a:graphic>
          <a:graphicData uri="http://schemas.openxmlformats.org/drawingml/2006/table">
            <a:tbl>
              <a:tblPr firstRow="1" bandRow="1">
                <a:tableStyleId>{5C22544A-7EE6-4342-B048-85BDC9FD1C3A}</a:tableStyleId>
              </a:tblPr>
              <a:tblGrid>
                <a:gridCol w="4381842"/>
                <a:gridCol w="1733615"/>
                <a:gridCol w="4608005"/>
              </a:tblGrid>
              <a:tr h="537242">
                <a:tc>
                  <a:txBody>
                    <a:bodyPr/>
                    <a:lstStyle/>
                    <a:p>
                      <a:pPr algn="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בְּטַ֣ח אֶל־יְ֭הוָה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Trust in the LORD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בְּכָל־לִבֶּ֑ךָ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with all your heart;</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וְאֶל־בִּֽ֝ינָתְךָ֗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your own understanding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אַל־תִּשָּׁעֵֽן׃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do not depend.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בְּכָל־דְּרָכֶ֥יךָ דָעֵ֑הוּ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In all your ways acknowledge him;</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tx1"/>
                          </a:solidFill>
                          <a:effectLst/>
                          <a:latin typeface="Ezra SIL" panose="02000400000000000000" pitchFamily="2" charset="-79"/>
                          <a:ea typeface="+mn-ea"/>
                          <a:cs typeface="Ezra SIL" panose="02000400000000000000" pitchFamily="2" charset="-79"/>
                        </a:rPr>
                        <a:t>וְ֝ה֗וּא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and he,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he-IL" sz="2400" b="0" i="0" kern="1200" dirty="0" smtClean="0">
                          <a:solidFill>
                            <a:schemeClr val="tx1"/>
                          </a:solidFill>
                          <a:effectLst/>
                          <a:latin typeface="Ezra SIL" panose="02000400000000000000" pitchFamily="2" charset="-79"/>
                          <a:ea typeface="+mn-ea"/>
                          <a:cs typeface="Ezra SIL" panose="02000400000000000000" pitchFamily="2" charset="-79"/>
                        </a:rPr>
                        <a:t>יְיַשֵּׁ֥ר אֹֽרְחֹתֶֽיךָ׃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will make straight your paths. </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spTree>
    <p:extLst>
      <p:ext uri="{BB962C8B-B14F-4D97-AF65-F5344CB8AC3E}">
        <p14:creationId xmlns:p14="http://schemas.microsoft.com/office/powerpoint/2010/main" val="25764213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3703225594"/>
              </p:ext>
            </p:extLst>
          </p:nvPr>
        </p:nvGraphicFramePr>
        <p:xfrm>
          <a:off x="-1" y="0"/>
          <a:ext cx="12192000" cy="7152640"/>
        </p:xfrm>
        <a:graphic>
          <a:graphicData uri="http://schemas.openxmlformats.org/drawingml/2006/table">
            <a:tbl>
              <a:tblPr>
                <a:tableStyleId>{5C22544A-7EE6-4342-B048-85BDC9FD1C3A}</a:tableStyleId>
              </a:tblPr>
              <a:tblGrid>
                <a:gridCol w="2794716"/>
                <a:gridCol w="2627291"/>
                <a:gridCol w="2678805"/>
                <a:gridCol w="1442434"/>
                <a:gridCol w="2648754"/>
              </a:tblGrid>
              <a:tr h="438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 Level 4</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Conjunctive</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6419634">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Azla</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Legarmeh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Mahpakh</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Legarmeh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Pazer</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400" dirty="0" smtClean="0">
                        <a:solidFill>
                          <a:schemeClr val="tx1"/>
                        </a:solidFill>
                        <a:latin typeface="Ezra SIL" panose="02000400000000000000" pitchFamily="2" charset="-79"/>
                        <a:cs typeface="Ezra SIL" panose="020004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Revi'i</a:t>
                      </a:r>
                      <a:r>
                        <a:rPr lang="en-US" sz="1600" dirty="0" smtClean="0">
                          <a:solidFill>
                            <a:schemeClr val="tx1"/>
                          </a:solidFill>
                          <a:latin typeface="+mn-lt"/>
                          <a:cs typeface="Ezra SIL" panose="02000400000000000000" pitchFamily="2" charset="-79"/>
                        </a:rPr>
                        <a:t> </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a:t>
                      </a:r>
                      <a:r>
                        <a:rPr lang="he-IL" sz="20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mn-lt"/>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a:t>
                      </a:r>
                      <a:r>
                        <a:rPr lang="he-IL" sz="20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Sinnor</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b="0" i="1" dirty="0" smtClean="0">
                          <a:solidFill>
                            <a:schemeClr val="tx1"/>
                          </a:solidFill>
                          <a:latin typeface="+mn-lt"/>
                          <a:cs typeface="Ezra SIL" panose="02000400000000000000" pitchFamily="2" charset="-79"/>
                        </a:rPr>
                        <a:t>Virtual </a:t>
                      </a:r>
                      <a:r>
                        <a:rPr lang="en-US" sz="2000" b="0" i="1" dirty="0" err="1" smtClean="0">
                          <a:solidFill>
                            <a:schemeClr val="tx1"/>
                          </a:solidFill>
                          <a:latin typeface="+mn-lt"/>
                          <a:cs typeface="Ezra SIL" panose="02000400000000000000" pitchFamily="2" charset="-79"/>
                        </a:rPr>
                        <a:t>Dechi</a:t>
                      </a:r>
                      <a:r>
                        <a:rPr lang="en-US" sz="2000" b="0" i="1" dirty="0" smtClean="0">
                          <a:solidFill>
                            <a:schemeClr val="tx1"/>
                          </a:solidFill>
                          <a:latin typeface="+mn-lt"/>
                          <a:cs typeface="Ezra SIL" panose="02000400000000000000" pitchFamily="2" charset="-79"/>
                        </a:rPr>
                        <a:t>:</a:t>
                      </a:r>
                      <a:endParaRPr lang="en-US" sz="2000" b="0" i="1"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ם֣ </a:t>
                      </a:r>
                      <a:r>
                        <a:rPr lang="en-US" sz="2400" dirty="0" smtClean="0">
                          <a:solidFill>
                            <a:schemeClr val="tx1"/>
                          </a:solidFill>
                          <a:latin typeface="Ezra SIL" panose="02000400000000000000" pitchFamily="2" charset="-79"/>
                          <a:cs typeface="Ezra SIL" panose="02000400000000000000" pitchFamily="2" charset="-79"/>
                        </a:rPr>
                        <a:t> </a:t>
                      </a:r>
                      <a:r>
                        <a:rPr lang="en-US" sz="1800" dirty="0" err="1" smtClean="0">
                          <a:solidFill>
                            <a:schemeClr val="tx1"/>
                          </a:solidFill>
                          <a:latin typeface="+mn-lt"/>
                          <a:cs typeface="Ezra SIL" panose="02000400000000000000" pitchFamily="2" charset="-79"/>
                        </a:rPr>
                        <a:t>Munach</a:t>
                      </a:r>
                      <a:r>
                        <a:rPr lang="en-US" sz="1800" dirty="0" smtClean="0">
                          <a:solidFill>
                            <a:schemeClr val="tx1"/>
                          </a:solidFill>
                          <a:latin typeface="+mn-lt"/>
                          <a:cs typeface="Ezra SIL" panose="02000400000000000000" pitchFamily="2" charset="-79"/>
                        </a:rPr>
                        <a:t> </a:t>
                      </a:r>
                      <a:r>
                        <a:rPr lang="en-US" sz="1800" dirty="0" err="1" smtClean="0">
                          <a:solidFill>
                            <a:schemeClr val="tx1"/>
                          </a:solidFill>
                          <a:latin typeface="+mn-lt"/>
                          <a:cs typeface="Ezra SIL" panose="02000400000000000000" pitchFamily="2" charset="-79"/>
                        </a:rPr>
                        <a:t>Munach</a:t>
                      </a:r>
                      <a:r>
                        <a:rPr lang="en-US" sz="1800" dirty="0" smtClean="0">
                          <a:solidFill>
                            <a:schemeClr val="tx1"/>
                          </a:solidFill>
                          <a:latin typeface="+mn-lt"/>
                          <a:cs typeface="Ezra SIL" panose="02000400000000000000" pitchFamily="2" charset="-79"/>
                        </a:rPr>
                        <a:t> </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ם֖ </a:t>
                      </a:r>
                      <a:r>
                        <a:rPr lang="en-US" sz="2000" dirty="0" err="1" smtClean="0">
                          <a:solidFill>
                            <a:schemeClr val="tx1"/>
                          </a:solidFill>
                        </a:rPr>
                        <a:t>Azla</a:t>
                      </a:r>
                      <a:r>
                        <a:rPr lang="en-US" sz="2000" dirty="0" smtClean="0">
                          <a:solidFill>
                            <a:schemeClr val="tx1"/>
                          </a:solidFill>
                        </a:rPr>
                        <a:t> </a:t>
                      </a:r>
                      <a:r>
                        <a:rPr lang="en-US" sz="2000" dirty="0" err="1" smtClean="0">
                          <a:solidFill>
                            <a:schemeClr val="tx1"/>
                          </a:solidFill>
                        </a:rPr>
                        <a:t>Tarcha</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0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ם֥</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Sinnorit</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Mer'kha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Etnachta</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ם֥</a:t>
                      </a:r>
                      <a:r>
                        <a:rPr lang="en-US" sz="24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mn-lt"/>
                          <a:cs typeface="Ezra SIL" panose="02000400000000000000" pitchFamily="2" charset="-79"/>
                        </a:rPr>
                        <a:t>Ole</a:t>
                      </a:r>
                      <a:r>
                        <a:rPr lang="en-US" sz="2000" baseline="0" dirty="0" smtClean="0">
                          <a:solidFill>
                            <a:schemeClr val="tx1"/>
                          </a:solidFill>
                          <a:latin typeface="+mn-lt"/>
                          <a:cs typeface="Ezra SIL" panose="02000400000000000000" pitchFamily="2" charset="-79"/>
                        </a:rPr>
                        <a:t> </a:t>
                      </a:r>
                      <a:r>
                        <a:rPr lang="en-US" sz="2000" baseline="0" dirty="0" err="1" smtClean="0">
                          <a:solidFill>
                            <a:schemeClr val="tx1"/>
                          </a:solidFill>
                          <a:latin typeface="+mn-lt"/>
                          <a:cs typeface="Ezra SIL" panose="02000400000000000000" pitchFamily="2" charset="-79"/>
                        </a:rPr>
                        <a:t>V</a:t>
                      </a:r>
                      <a:r>
                        <a:rPr lang="en-US" sz="2000" dirty="0" err="1" smtClean="0">
                          <a:solidFill>
                            <a:schemeClr val="tx1"/>
                          </a:solidFill>
                          <a:latin typeface="+mn-lt"/>
                          <a:cs typeface="Ezra SIL" panose="02000400000000000000" pitchFamily="2" charset="-79"/>
                        </a:rPr>
                        <a:t>eyored</a:t>
                      </a:r>
                      <a:endParaRPr lang="en-US" sz="2000" dirty="0" smtClean="0">
                        <a:solidFill>
                          <a:schemeClr val="tx1"/>
                        </a:solidFill>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ם֝ם֗ </a:t>
                      </a:r>
                      <a:r>
                        <a:rPr lang="en-US" sz="2000" dirty="0" err="1" smtClean="0">
                          <a:solidFill>
                            <a:schemeClr val="tx1"/>
                          </a:solidFill>
                        </a:rPr>
                        <a:t>Revi'i</a:t>
                      </a:r>
                      <a:r>
                        <a:rPr lang="en-US" sz="2000" dirty="0" smtClean="0">
                          <a:solidFill>
                            <a:schemeClr val="tx1"/>
                          </a:solidFill>
                        </a:rPr>
                        <a:t> </a:t>
                      </a:r>
                      <a:r>
                        <a:rPr lang="en-US" sz="2000" dirty="0" err="1" smtClean="0">
                          <a:solidFill>
                            <a:schemeClr val="tx1"/>
                          </a:solidFill>
                        </a:rPr>
                        <a:t>Mugrash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Geresh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a:t>
                      </a:r>
                      <a:r>
                        <a:rPr lang="he-IL" sz="2400" dirty="0" smtClean="0">
                          <a:solidFill>
                            <a:schemeClr val="accent3">
                              <a:lumMod val="60000"/>
                              <a:lumOff val="40000"/>
                            </a:schemeClr>
                          </a:solidFill>
                          <a:latin typeface="+mn-lt"/>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Geresh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ShalsheletG</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b="0" i="1" dirty="0" smtClean="0">
                          <a:solidFill>
                            <a:schemeClr val="tx1"/>
                          </a:solidFill>
                          <a:latin typeface="+mn-lt"/>
                          <a:cs typeface="Ezra SIL" panose="02000400000000000000" pitchFamily="2" charset="-79"/>
                        </a:rPr>
                        <a:t>Virtual </a:t>
                      </a:r>
                      <a:r>
                        <a:rPr lang="en-US" sz="2000" b="0" i="1" dirty="0" err="1" smtClean="0">
                          <a:solidFill>
                            <a:schemeClr val="tx1"/>
                          </a:solidFill>
                          <a:latin typeface="+mn-lt"/>
                          <a:cs typeface="Ezra SIL" panose="02000400000000000000" pitchFamily="2" charset="-79"/>
                        </a:rPr>
                        <a:t>Revi'i</a:t>
                      </a:r>
                      <a:r>
                        <a:rPr lang="en-US" sz="2000" b="0" i="1" dirty="0" smtClean="0">
                          <a:solidFill>
                            <a:schemeClr val="tx1"/>
                          </a:solidFill>
                          <a:latin typeface="+mn-lt"/>
                          <a:cs typeface="Ezra SIL" panose="02000400000000000000" pitchFamily="2" charset="-79"/>
                        </a:rPr>
                        <a:t> </a:t>
                      </a:r>
                      <a:r>
                        <a:rPr lang="en-US" sz="2000" b="0" i="1" dirty="0" err="1" smtClean="0">
                          <a:solidFill>
                            <a:schemeClr val="tx1"/>
                          </a:solidFill>
                          <a:latin typeface="+mn-lt"/>
                          <a:cs typeface="Ezra SIL" panose="02000400000000000000" pitchFamily="2" charset="-79"/>
                        </a:rPr>
                        <a:t>Mugrash</a:t>
                      </a:r>
                      <a:r>
                        <a:rPr lang="en-US" sz="2000" b="0" i="1" dirty="0" smtClean="0">
                          <a:solidFill>
                            <a:schemeClr val="tx1"/>
                          </a:solidFill>
                          <a:latin typeface="+mn-lt"/>
                          <a:cs typeface="Ezra SIL" panose="02000400000000000000" pitchFamily="2" charset="-79"/>
                        </a:rPr>
                        <a:t>:</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ם֣ </a:t>
                      </a:r>
                      <a:r>
                        <a:rPr lang="en-US" sz="2000" dirty="0" err="1" smtClean="0">
                          <a:solidFill>
                            <a:schemeClr val="tx1"/>
                          </a:solidFill>
                        </a:rPr>
                        <a:t>Tarcha</a:t>
                      </a:r>
                      <a:r>
                        <a:rPr lang="en-US" sz="2000" dirty="0" smtClean="0">
                          <a:solidFill>
                            <a:schemeClr val="tx1"/>
                          </a:solidFill>
                        </a:rPr>
                        <a:t> </a:t>
                      </a:r>
                      <a:r>
                        <a:rPr lang="en-US" sz="2000" dirty="0" err="1" smtClean="0">
                          <a:solidFill>
                            <a:schemeClr val="tx1"/>
                          </a:solidFill>
                        </a:rPr>
                        <a:t>Munach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Azla</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a:t>
                      </a:r>
                      <a:r>
                        <a:rPr lang="he-IL" sz="2400" dirty="0" smtClean="0">
                          <a:solidFill>
                            <a:schemeClr val="tx1"/>
                          </a:solidFill>
                          <a:latin typeface="+mn-lt"/>
                          <a:cs typeface="Ezra SIL" panose="02000400000000000000" pitchFamily="2" charset="-79"/>
                        </a:rPr>
                        <a:t>֬</a:t>
                      </a:r>
                      <a:r>
                        <a:rPr lang="he-IL" sz="24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solidFill>
                            <a:schemeClr val="tx1"/>
                          </a:solidFill>
                          <a:latin typeface="Ezra SIL" panose="02000400000000000000" pitchFamily="2" charset="-79"/>
                          <a:cs typeface="Ezra SIL" panose="02000400000000000000" pitchFamily="2" charset="-79"/>
                        </a:rPr>
                        <a:t>םֽ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Silluq</a:t>
                      </a:r>
                      <a:endParaRPr lang="en-US" sz="2000" dirty="0" smtClean="0">
                        <a:solidFill>
                          <a:schemeClr val="tx1"/>
                        </a:solidFill>
                      </a:endParaRPr>
                    </a:p>
                    <a:p>
                      <a:pPr>
                        <a:lnSpc>
                          <a:spcPts val="4000"/>
                        </a:lnSpc>
                      </a:pPr>
                      <a:endParaRPr lang="en-US" sz="2000" dirty="0" smtClean="0">
                        <a:solidFill>
                          <a:srgbClr val="FF0000"/>
                        </a:solidFill>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Azla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Mahpakh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Munach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Mer'kha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Tarcha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8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mn-lt"/>
                          <a:cs typeface="Ezra SIL" panose="02000400000000000000" pitchFamily="2" charset="-79"/>
                        </a:rPr>
                        <a:t>Ole </a:t>
                      </a:r>
                    </a:p>
                    <a:p>
                      <a:pPr>
                        <a:lnSpc>
                          <a:spcPts val="3800"/>
                        </a:lnSpc>
                      </a:pPr>
                      <a:r>
                        <a:rPr lang="he-IL" sz="2400" dirty="0" smtClean="0">
                          <a:solidFill>
                            <a:schemeClr val="tx1"/>
                          </a:solidFill>
                          <a:latin typeface="+mn-lt"/>
                          <a:cs typeface="Ezra SIL" panose="02000400000000000000" pitchFamily="2" charset="-79"/>
                        </a:rPr>
                        <a:t>ם֬ </a:t>
                      </a:r>
                      <a:r>
                        <a:rPr lang="en-US" sz="28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latin typeface="+mn-lt"/>
                        <a:cs typeface="Ezra SIL" panose="02000400000000000000" pitchFamily="2" charset="-79"/>
                      </a:endParaRPr>
                    </a:p>
                    <a:p>
                      <a:pPr>
                        <a:lnSpc>
                          <a:spcPts val="3800"/>
                        </a:lnSpc>
                      </a:pPr>
                      <a:r>
                        <a:rPr lang="he-IL" sz="28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a:t>
                      </a:r>
                      <a:r>
                        <a:rPr lang="en-US" sz="2000" dirty="0" err="1" smtClean="0">
                          <a:solidFill>
                            <a:schemeClr val="tx1"/>
                          </a:solidFill>
                          <a:latin typeface="+mn-lt"/>
                          <a:cs typeface="Ezra SIL" panose="02000400000000000000" pitchFamily="2" charset="-79"/>
                        </a:rPr>
                        <a:t>Galgal</a:t>
                      </a:r>
                      <a:endParaRPr lang="en-US" sz="2400" dirty="0" smtClean="0">
                        <a:solidFill>
                          <a:schemeClr val="tx1"/>
                        </a:solidFill>
                        <a:latin typeface="Ezra SIL" panose="02000400000000000000" pitchFamily="2" charset="-79"/>
                        <a:cs typeface="Ezra SIL" panose="02000400000000000000" pitchFamily="2" charset="-79"/>
                      </a:endParaRPr>
                    </a:p>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Shalshelet</a:t>
                      </a:r>
                      <a:endParaRPr lang="en-US" sz="2000" dirty="0" smtClean="0">
                        <a:solidFill>
                          <a:schemeClr val="tx1"/>
                        </a:solidFill>
                        <a:latin typeface="+mn-lt"/>
                        <a:cs typeface="Ezra SIL" panose="02000400000000000000" pitchFamily="2" charset="-79"/>
                      </a:endParaRPr>
                    </a:p>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Sinnorit</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ם֘ם֤ </a:t>
                      </a:r>
                      <a:r>
                        <a:rPr lang="en-US" sz="2000" dirty="0" err="1" smtClean="0">
                          <a:solidFill>
                            <a:schemeClr val="tx1"/>
                          </a:solidFill>
                          <a:latin typeface="+mn-lt"/>
                          <a:cs typeface="Ezra SIL" panose="02000400000000000000" pitchFamily="2" charset="-79"/>
                        </a:rPr>
                        <a:t>Sinnorit</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Mahpakh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 </a:t>
                      </a:r>
                      <a:r>
                        <a:rPr lang="en-US" sz="2000" dirty="0" err="1" smtClean="0">
                          <a:solidFill>
                            <a:schemeClr val="tx1"/>
                          </a:solidFill>
                          <a:latin typeface="+mn-lt"/>
                          <a:cs typeface="Ezra SIL" panose="02000400000000000000" pitchFamily="2" charset="-79"/>
                        </a:rPr>
                        <a:t>Paseq</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ם֘ם֥</a:t>
                      </a:r>
                      <a:r>
                        <a:rPr lang="he-IL" sz="2400" dirty="0" smtClean="0">
                          <a:solidFill>
                            <a:schemeClr val="tx1"/>
                          </a:solidFill>
                          <a:latin typeface="Ezra SIL" panose="02000400000000000000" pitchFamily="2" charset="-79"/>
                          <a:cs typeface="Ezra SIL" panose="02000400000000000000" pitchFamily="2" charset="-79"/>
                        </a:rPr>
                        <a:t> ׀ </a:t>
                      </a:r>
                      <a:r>
                        <a:rPr lang="en-US" sz="2000" dirty="0" err="1" smtClean="0">
                          <a:solidFill>
                            <a:schemeClr val="tx1"/>
                          </a:solidFill>
                          <a:latin typeface="+mn-lt"/>
                          <a:cs typeface="Ezra SIL" panose="02000400000000000000" pitchFamily="2" charset="-79"/>
                        </a:rPr>
                        <a:t>Paseq</a:t>
                      </a:r>
                      <a:endParaRPr lang="en-US" sz="2000" dirty="0" smtClean="0">
                        <a:solidFill>
                          <a:schemeClr val="tx1"/>
                        </a:solidFill>
                        <a:latin typeface="+mn-lt"/>
                        <a:cs typeface="Ezra SIL" panose="02000400000000000000" pitchFamily="2" charset="-79"/>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34038570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015716965"/>
              </p:ext>
            </p:extLst>
          </p:nvPr>
        </p:nvGraphicFramePr>
        <p:xfrm>
          <a:off x="609946" y="1120461"/>
          <a:ext cx="10723462" cy="4297936"/>
        </p:xfrm>
        <a:graphic>
          <a:graphicData uri="http://schemas.openxmlformats.org/drawingml/2006/table">
            <a:tbl>
              <a:tblPr firstRow="1" bandRow="1">
                <a:tableStyleId>{5C22544A-7EE6-4342-B048-85BDC9FD1C3A}</a:tableStyleId>
              </a:tblPr>
              <a:tblGrid>
                <a:gridCol w="4381842"/>
                <a:gridCol w="1733615"/>
                <a:gridCol w="4608005"/>
              </a:tblGrid>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בְּטַ֣ח אֶל־יְ֭הוָה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Trust in the LORD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בְּכָל־לִבֶּ֑ךָ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with all your heart;</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וְאֶל־בִּֽ֝ינָתְךָ֗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your own understanding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אַל־תִּשָּׁעֵֽן׃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do not depend.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בְּכָל־דְּרָכֶ֥יךָ דָעֵ֑הוּ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In all your ways acknowledge him;</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וְ֝ה֗וּא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and he,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יְיַשֵּׁ֥ר אֹֽרְחֹתֶֽיךָ׃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will make straight your paths. </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spTree>
    <p:extLst>
      <p:ext uri="{BB962C8B-B14F-4D97-AF65-F5344CB8AC3E}">
        <p14:creationId xmlns:p14="http://schemas.microsoft.com/office/powerpoint/2010/main" val="30449961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0920005"/>
              </p:ext>
            </p:extLst>
          </p:nvPr>
        </p:nvGraphicFramePr>
        <p:xfrm>
          <a:off x="609946" y="1120461"/>
          <a:ext cx="10723462" cy="4297936"/>
        </p:xfrm>
        <a:graphic>
          <a:graphicData uri="http://schemas.openxmlformats.org/drawingml/2006/table">
            <a:tbl>
              <a:tblPr firstRow="1" bandRow="1">
                <a:tableStyleId>{5C22544A-7EE6-4342-B048-85BDC9FD1C3A}</a:tableStyleId>
              </a:tblPr>
              <a:tblGrid>
                <a:gridCol w="4381842"/>
                <a:gridCol w="1733615"/>
                <a:gridCol w="4608005"/>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בְּטַ֣ח אֶל־יְ֭הוָה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Trust in the LORD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בְּכָל־לִבֶּ֑ךָ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with all your heart;</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וְאֶל־בִּֽ֝ינָתְךָ֗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your own understanding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אַל־תִּשָּׁעֵֽן׃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do not depend.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בְּכָל־דְּרָכֶ֥יךָ דָעֵ֑הוּ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In all your ways acknowledge him;</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וְ֝ה֗וּא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and he,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יְיַשֵּׁ֥ר אֹֽרְחֹתֶֽיךָ׃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will make straight your paths. </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21" name="Straight Connector 20"/>
          <p:cNvCxnSpPr/>
          <p:nvPr/>
        </p:nvCxnSpPr>
        <p:spPr>
          <a:xfrm>
            <a:off x="4942707" y="136622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4942708" y="1633512"/>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472933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849450824"/>
              </p:ext>
            </p:extLst>
          </p:nvPr>
        </p:nvGraphicFramePr>
        <p:xfrm>
          <a:off x="609946" y="1120461"/>
          <a:ext cx="10723462" cy="4297936"/>
        </p:xfrm>
        <a:graphic>
          <a:graphicData uri="http://schemas.openxmlformats.org/drawingml/2006/table">
            <a:tbl>
              <a:tblPr firstRow="1" bandRow="1">
                <a:tableStyleId>{5C22544A-7EE6-4342-B048-85BDC9FD1C3A}</a:tableStyleId>
              </a:tblPr>
              <a:tblGrid>
                <a:gridCol w="4381842"/>
                <a:gridCol w="1733615"/>
                <a:gridCol w="4608005"/>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בְּטַ֣ח אֶל־יְ֭הוָה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Trust in the LORD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בְּכָל־לִבֶּ֑ךָ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with all your heart;</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וְאֶל־בִּֽ֝ינָתְךָ֗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your own understanding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אַל־תִּשָּׁעֵֽן׃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do not depend.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בְּכָל־דְּרָכֶ֥יךָ דָעֵ֑הוּ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In all your ways acknowledge him;</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וְ֝ה֗וּא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and he,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יְיַשֵּׁ֥ר אֹֽרְחֹתֶֽיךָ׃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will make straight your paths. </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21" name="Straight Connector 20"/>
          <p:cNvCxnSpPr/>
          <p:nvPr/>
        </p:nvCxnSpPr>
        <p:spPr>
          <a:xfrm>
            <a:off x="4942707" y="136622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4942708" y="163351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942708" y="243827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4942709" y="2705563"/>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028737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014013431"/>
              </p:ext>
            </p:extLst>
          </p:nvPr>
        </p:nvGraphicFramePr>
        <p:xfrm>
          <a:off x="609946" y="1120461"/>
          <a:ext cx="10723462" cy="4297936"/>
        </p:xfrm>
        <a:graphic>
          <a:graphicData uri="http://schemas.openxmlformats.org/drawingml/2006/table">
            <a:tbl>
              <a:tblPr firstRow="1" bandRow="1">
                <a:tableStyleId>{5C22544A-7EE6-4342-B048-85BDC9FD1C3A}</a:tableStyleId>
              </a:tblPr>
              <a:tblGrid>
                <a:gridCol w="4381842"/>
                <a:gridCol w="1733615"/>
                <a:gridCol w="4608005"/>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בְּטַ֣ח אֶל־יְ֭הוָה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Trust in the LORD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בְּכָל־לִבֶּ֑ךָ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with all your heart;</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וְאֶל־בִּֽ֝ינָתְךָ֗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your own understanding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אַל־תִּשָּׁעֵֽן׃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do not depend.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בְּכָל־דְּרָכֶ֥יךָ דָעֵ֑הוּ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In all your ways acknowledge him;</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וְ֝ה֗וּא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and he,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יְיַשֵּׁ֥ר אֹֽרְחֹתֶֽיךָ׃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will make straight your paths. </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21" name="Straight Connector 20"/>
          <p:cNvCxnSpPr/>
          <p:nvPr/>
        </p:nvCxnSpPr>
        <p:spPr>
          <a:xfrm>
            <a:off x="4942707" y="136622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4942708" y="163351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942708" y="243827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4942709" y="270556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5322535" y="1633512"/>
            <a:ext cx="349312" cy="498866"/>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5322536" y="2132378"/>
            <a:ext cx="349311" cy="57318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405826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875584551"/>
              </p:ext>
            </p:extLst>
          </p:nvPr>
        </p:nvGraphicFramePr>
        <p:xfrm>
          <a:off x="609946" y="1120461"/>
          <a:ext cx="10723462" cy="4297936"/>
        </p:xfrm>
        <a:graphic>
          <a:graphicData uri="http://schemas.openxmlformats.org/drawingml/2006/table">
            <a:tbl>
              <a:tblPr firstRow="1" bandRow="1">
                <a:tableStyleId>{5C22544A-7EE6-4342-B048-85BDC9FD1C3A}</a:tableStyleId>
              </a:tblPr>
              <a:tblGrid>
                <a:gridCol w="4381842"/>
                <a:gridCol w="1733615"/>
                <a:gridCol w="4608005"/>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בְּטַ֣ח אֶל־יְ֭הוָה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Trust in the LORD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בְּכָל־לִבֶּ֑ךָ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with all your heart;</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וְאֶל־בִּֽ֝ינָתְךָ֗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your own understanding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אַל־תִּשָּׁעֵֽן׃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do not depend.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בְּכָל־דְּרָכֶ֥יךָ דָעֵ֑הוּ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In all your ways acknowledge him;</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וְ֝ה֗וּא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and he,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יְיַשֵּׁ֥ר אֹֽרְחֹתֶֽיךָ׃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will make straight your paths. </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17" name="Straight Connector 16"/>
          <p:cNvCxnSpPr/>
          <p:nvPr/>
        </p:nvCxnSpPr>
        <p:spPr>
          <a:xfrm>
            <a:off x="4942708" y="460556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V="1">
            <a:off x="4942709" y="487285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4942707" y="136622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4942708" y="163351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942708" y="243827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4942709" y="270556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5322535" y="1633512"/>
            <a:ext cx="349312" cy="498866"/>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5322536" y="2132378"/>
            <a:ext cx="349311" cy="57318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105532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521975309"/>
              </p:ext>
            </p:extLst>
          </p:nvPr>
        </p:nvGraphicFramePr>
        <p:xfrm>
          <a:off x="609946" y="1120461"/>
          <a:ext cx="10723462" cy="4297936"/>
        </p:xfrm>
        <a:graphic>
          <a:graphicData uri="http://schemas.openxmlformats.org/drawingml/2006/table">
            <a:tbl>
              <a:tblPr firstRow="1" bandRow="1">
                <a:tableStyleId>{5C22544A-7EE6-4342-B048-85BDC9FD1C3A}</a:tableStyleId>
              </a:tblPr>
              <a:tblGrid>
                <a:gridCol w="4381842"/>
                <a:gridCol w="1733615"/>
                <a:gridCol w="4608005"/>
              </a:tblGrid>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בְּטַ֣ח אֶל־יְ֭הוָה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Trust in the LORD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בְּכָל־לִבֶּ֑ךָ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with all your heart;</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וְאֶל־בִּֽ֝ינָתְךָ֗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your own understanding</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אַל־תִּשָּׁעֵֽן׃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do not depend.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בְּכָל־דְּרָכֶ֥יךָ דָעֵ֑הוּ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In all your ways acknowledge him;</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וְ֝ה֗וּא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and he,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יְיַשֵּׁ֥ר אֹֽרְחֹתֶֽיךָ׃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will make straight your paths. </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17" name="Straight Connector 16"/>
          <p:cNvCxnSpPr/>
          <p:nvPr/>
        </p:nvCxnSpPr>
        <p:spPr>
          <a:xfrm>
            <a:off x="4942708" y="4605564"/>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V="1">
            <a:off x="4942709" y="4872850"/>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4942707" y="4060017"/>
            <a:ext cx="554484" cy="327833"/>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5322536" y="4387850"/>
            <a:ext cx="174655" cy="485004"/>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4942707" y="136622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4942708" y="163351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942708" y="2438277"/>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4942709" y="2705563"/>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5322535" y="1633512"/>
            <a:ext cx="349312" cy="498866"/>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5322536" y="2132378"/>
            <a:ext cx="349311" cy="57318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49642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91131393"/>
              </p:ext>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אַ֥שְֽׁרֵי־הָאִ֗ישׁ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a:t>
                      </a:r>
                      <a:r>
                        <a:rPr lang="en-US" sz="14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Blessed is the man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err="1" smtClean="0">
                          <a:solidFill>
                            <a:schemeClr val="dk1"/>
                          </a:solidFill>
                          <a:effectLst/>
                          <a:latin typeface="+mn-lt"/>
                          <a:ea typeface="+mn-ea"/>
                          <a:cs typeface="+mn-cs"/>
                        </a:rPr>
                        <a:t>Mahpakh</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הָלַךְ֮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doesn’t walk</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בַּעֲצַ֪ת רְשָׁ֫עִ֥ים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the counsel of the wicked;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וּבְדֶ֣רֶךְ חַ֭טָּאִים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the path of sinners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עָמָ֑ד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stand,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וּבְמוֹשַׁ֥ב לֵ֝צִ֗ים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in the seat of scoffers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יָשָֽׁב׃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sit,</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spTree>
    <p:extLst>
      <p:ext uri="{BB962C8B-B14F-4D97-AF65-F5344CB8AC3E}">
        <p14:creationId xmlns:p14="http://schemas.microsoft.com/office/powerpoint/2010/main" val="16235089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972909959"/>
              </p:ext>
            </p:extLst>
          </p:nvPr>
        </p:nvGraphicFramePr>
        <p:xfrm>
          <a:off x="612648" y="1088136"/>
          <a:ext cx="10695003" cy="4489706"/>
        </p:xfrm>
        <a:graphic>
          <a:graphicData uri="http://schemas.openxmlformats.org/drawingml/2006/table">
            <a:tbl>
              <a:tblPr>
                <a:tableStyleId>{5C22544A-7EE6-4342-B048-85BDC9FD1C3A}</a:tableStyleId>
              </a:tblPr>
              <a:tblGrid>
                <a:gridCol w="4296905"/>
                <a:gridCol w="1700011"/>
                <a:gridCol w="4698087"/>
              </a:tblGrid>
              <a:tr h="529908">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5</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בְּטַ֣ח אֶל־יְ֭הוָה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5</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Trust in the LORD </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529908">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בְּכָל־לִבֶּ֑ךָ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with all your heart;</a:t>
                      </a:r>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125221">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29908">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וְאֶל־בִּֽ֝ינָתְךָ֗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your own understanding</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29908">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אַל־תִּשָּׁעֵֽן׃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do not depend.</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29908">
                <a:tc>
                  <a:txBody>
                    <a:bodyPr/>
                    <a:lstStyle/>
                    <a:p>
                      <a:pPr algn="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endParaRPr>
                    </a:p>
                  </a:txBody>
                  <a:tcPr>
                    <a:lnL w="12700" cmpd="sng">
                      <a:noFill/>
                    </a:lnL>
                    <a:lnR w="12700" cmpd="sng">
                      <a:noFill/>
                    </a:lnR>
                    <a:solidFill>
                      <a:schemeClr val="bg1"/>
                    </a:solidFill>
                  </a:tcPr>
                </a:tc>
                <a:tc>
                  <a:txBody>
                    <a:bodyPr/>
                    <a:lstStyle/>
                    <a:p>
                      <a:endParaRPr lang="en-US" sz="24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29908">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6</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בְּכָל־דְּרָכֶ֥יךָ דָעֵ֑הוּ </a:t>
                      </a:r>
                      <a:endParaRPr lang="en-US" sz="2400" dirty="0">
                        <a:solidFill>
                          <a:schemeClr val="tx1"/>
                        </a:solidFill>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endParaRPr lang="en-US" dirty="0">
                        <a:solidFill>
                          <a:schemeClr val="tx1"/>
                        </a:solidFill>
                      </a:endParaRPr>
                    </a:p>
                  </a:txBody>
                  <a:tcPr>
                    <a:lnL w="12700" cmpd="sng">
                      <a:noFill/>
                    </a:lnL>
                    <a:lnR w="12700" cmpd="sng">
                      <a:noFill/>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6</a:t>
                      </a:r>
                      <a:r>
                        <a:rPr lang="en-US" sz="18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In all your ways acknowledge him;</a:t>
                      </a:r>
                      <a:endParaRPr lang="en-US" sz="2400" dirty="0" smtClean="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125221">
                <a:tc>
                  <a:txBody>
                    <a:bodyPr/>
                    <a:lstStyle/>
                    <a:p>
                      <a:pPr algn="r"/>
                      <a:endParaRPr lang="en-US" sz="800" dirty="0">
                        <a:latin typeface="Ezra SIL" panose="02000400000000000000" pitchFamily="2" charset="-79"/>
                        <a:cs typeface="Ezra SIL" panose="02000400000000000000" pitchFamily="2" charset="-79"/>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noFill/>
                  </a:tcPr>
                </a:tc>
                <a:tc>
                  <a:txBody>
                    <a:bodyPr/>
                    <a:lstStyle/>
                    <a:p>
                      <a:endParaRPr lang="en-US" sz="800" dirty="0">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29908">
                <a:tc>
                  <a:txBody>
                    <a:bodyPr/>
                    <a:lstStyle/>
                    <a:p>
                      <a:pPr algn="r"/>
                      <a:r>
                        <a:rPr lang="en-US" sz="1800" b="0" i="0" kern="1200" dirty="0" smtClean="0">
                          <a:solidFill>
                            <a:schemeClr val="dk1"/>
                          </a:solidFill>
                          <a:effectLst/>
                          <a:latin typeface="+mn-lt"/>
                          <a:ea typeface="+mn-ea"/>
                          <a:cs typeface="+mn-cs"/>
                        </a:rPr>
                        <a:t>[2]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וְ֝ה֗וּא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dirty="0" smtClean="0">
                          <a:latin typeface="Times New Roman" panose="02020603050405020304" pitchFamily="18" charset="0"/>
                          <a:cs typeface="Times New Roman" panose="02020603050405020304" pitchFamily="18" charset="0"/>
                        </a:rPr>
                        <a:t>and he,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r h="529908">
                <a:tc>
                  <a:txBody>
                    <a:bodyPr/>
                    <a:lstStyle/>
                    <a:p>
                      <a:pPr algn="r"/>
                      <a:r>
                        <a:rPr lang="en-US" sz="1800" b="0" i="0" kern="1200" dirty="0" smtClean="0">
                          <a:solidFill>
                            <a:schemeClr val="dk1"/>
                          </a:solidFill>
                          <a:effectLst/>
                          <a:latin typeface="+mn-lt"/>
                          <a:ea typeface="+mn-ea"/>
                          <a:cs typeface="+mn-cs"/>
                        </a:rPr>
                        <a:t>[1]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יְיַשֵּׁ֥ר אֹֽרְחֹתֶֽיךָ׃ </a:t>
                      </a:r>
                      <a:endParaRPr lang="en-US" sz="2400" dirty="0">
                        <a:latin typeface="Ezra SIL" panose="02000400000000000000" pitchFamily="2" charset="-79"/>
                        <a:cs typeface="Ezra SIL" panose="02000400000000000000" pitchFamily="2" charset="-79"/>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endParaRPr lang="en-US" dirty="0"/>
                    </a:p>
                  </a:txBody>
                  <a:tcPr>
                    <a:lnL w="12700" cmpd="sng">
                      <a:noFill/>
                    </a:lnL>
                    <a:lnR w="12700" cmpd="sng">
                      <a:noFill/>
                    </a:ln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will make straight your paths. </a:t>
                      </a:r>
                      <a:endParaRPr lang="en-US" sz="2400"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cxnSp>
        <p:nvCxnSpPr>
          <p:cNvPr id="6" name="Straight Connector 5"/>
          <p:cNvCxnSpPr/>
          <p:nvPr/>
        </p:nvCxnSpPr>
        <p:spPr>
          <a:xfrm>
            <a:off x="4942708" y="473234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942709" y="499963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942707" y="4130180"/>
            <a:ext cx="580111" cy="321963"/>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322536" y="4452146"/>
            <a:ext cx="200282" cy="547489"/>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942707" y="1366226"/>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4942708" y="1633512"/>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942708" y="254601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4942709" y="281330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5322535" y="1633512"/>
            <a:ext cx="349312" cy="498866"/>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5322536" y="2132378"/>
            <a:ext cx="349311" cy="68092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2817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3867992361"/>
              </p:ext>
            </p:extLst>
          </p:nvPr>
        </p:nvGraphicFramePr>
        <p:xfrm>
          <a:off x="-1" y="0"/>
          <a:ext cx="12192000" cy="7152640"/>
        </p:xfrm>
        <a:graphic>
          <a:graphicData uri="http://schemas.openxmlformats.org/drawingml/2006/table">
            <a:tbl>
              <a:tblPr>
                <a:tableStyleId>{5C22544A-7EE6-4342-B048-85BDC9FD1C3A}</a:tableStyleId>
              </a:tblPr>
              <a:tblGrid>
                <a:gridCol w="2794716"/>
                <a:gridCol w="2627291"/>
                <a:gridCol w="2678805"/>
                <a:gridCol w="1442434"/>
                <a:gridCol w="2648754"/>
              </a:tblGrid>
              <a:tr h="438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 Level 4</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Level 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400" dirty="0" smtClean="0"/>
                        <a:t> Conjunctive</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6419634">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Azla</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Legarmeh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Mahpakh</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Legarmeh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Pazer</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400" dirty="0" smtClean="0">
                        <a:solidFill>
                          <a:schemeClr val="tx1"/>
                        </a:solidFill>
                        <a:latin typeface="Ezra SIL" panose="02000400000000000000" pitchFamily="2" charset="-79"/>
                        <a:cs typeface="Ezra SIL" panose="020004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Revi'i</a:t>
                      </a:r>
                      <a:r>
                        <a:rPr lang="en-US" sz="1600" dirty="0" smtClean="0">
                          <a:solidFill>
                            <a:schemeClr val="tx1"/>
                          </a:solidFill>
                          <a:latin typeface="+mn-lt"/>
                          <a:cs typeface="Ezra SIL" panose="02000400000000000000" pitchFamily="2" charset="-79"/>
                        </a:rPr>
                        <a:t> </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a:t>
                      </a:r>
                      <a:r>
                        <a:rPr lang="he-IL" sz="20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a:t>
                      </a:r>
                      <a:r>
                        <a:rPr lang="he-IL" sz="2400" dirty="0" smtClean="0">
                          <a:solidFill>
                            <a:schemeClr val="accent3">
                              <a:lumMod val="60000"/>
                              <a:lumOff val="40000"/>
                            </a:schemeClr>
                          </a:solidFill>
                          <a:latin typeface="+mn-lt"/>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a:t>
                      </a:r>
                      <a:r>
                        <a:rPr lang="he-IL" sz="20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Dechi</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Sinnor</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b="0" i="1" dirty="0" smtClean="0">
                          <a:solidFill>
                            <a:schemeClr val="tx1"/>
                          </a:solidFill>
                          <a:latin typeface="+mn-lt"/>
                          <a:cs typeface="Ezra SIL" panose="02000400000000000000" pitchFamily="2" charset="-79"/>
                        </a:rPr>
                        <a:t>Virtual </a:t>
                      </a:r>
                      <a:r>
                        <a:rPr lang="en-US" sz="2000" b="0" i="1" dirty="0" err="1" smtClean="0">
                          <a:solidFill>
                            <a:schemeClr val="tx1"/>
                          </a:solidFill>
                          <a:latin typeface="+mn-lt"/>
                          <a:cs typeface="Ezra SIL" panose="02000400000000000000" pitchFamily="2" charset="-79"/>
                        </a:rPr>
                        <a:t>Dechi</a:t>
                      </a:r>
                      <a:r>
                        <a:rPr lang="en-US" sz="2000" b="0" i="1" dirty="0" smtClean="0">
                          <a:solidFill>
                            <a:schemeClr val="tx1"/>
                          </a:solidFill>
                          <a:latin typeface="+mn-lt"/>
                          <a:cs typeface="Ezra SIL" panose="02000400000000000000" pitchFamily="2" charset="-79"/>
                        </a:rPr>
                        <a:t>:</a:t>
                      </a:r>
                      <a:endParaRPr lang="en-US" sz="2000" b="0" i="1"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ם֣ </a:t>
                      </a:r>
                      <a:r>
                        <a:rPr lang="en-US" sz="2400" dirty="0" smtClean="0">
                          <a:solidFill>
                            <a:schemeClr val="tx1"/>
                          </a:solidFill>
                          <a:latin typeface="Ezra SIL" panose="02000400000000000000" pitchFamily="2" charset="-79"/>
                          <a:cs typeface="Ezra SIL" panose="02000400000000000000" pitchFamily="2" charset="-79"/>
                        </a:rPr>
                        <a:t> </a:t>
                      </a:r>
                      <a:r>
                        <a:rPr lang="en-US" sz="1800" dirty="0" err="1" smtClean="0">
                          <a:solidFill>
                            <a:schemeClr val="tx1"/>
                          </a:solidFill>
                          <a:latin typeface="+mn-lt"/>
                          <a:cs typeface="Ezra SIL" panose="02000400000000000000" pitchFamily="2" charset="-79"/>
                        </a:rPr>
                        <a:t>Munach</a:t>
                      </a:r>
                      <a:r>
                        <a:rPr lang="en-US" sz="1800" dirty="0" smtClean="0">
                          <a:solidFill>
                            <a:schemeClr val="tx1"/>
                          </a:solidFill>
                          <a:latin typeface="+mn-lt"/>
                          <a:cs typeface="Ezra SIL" panose="02000400000000000000" pitchFamily="2" charset="-79"/>
                        </a:rPr>
                        <a:t> </a:t>
                      </a:r>
                      <a:r>
                        <a:rPr lang="en-US" sz="1800" dirty="0" err="1" smtClean="0">
                          <a:solidFill>
                            <a:schemeClr val="tx1"/>
                          </a:solidFill>
                          <a:latin typeface="+mn-lt"/>
                          <a:cs typeface="Ezra SIL" panose="02000400000000000000" pitchFamily="2" charset="-79"/>
                        </a:rPr>
                        <a:t>Munach</a:t>
                      </a:r>
                      <a:r>
                        <a:rPr lang="en-US" sz="1800" dirty="0" smtClean="0">
                          <a:solidFill>
                            <a:schemeClr val="tx1"/>
                          </a:solidFill>
                          <a:latin typeface="+mn-lt"/>
                          <a:cs typeface="Ezra SIL" panose="02000400000000000000" pitchFamily="2" charset="-79"/>
                        </a:rPr>
                        <a:t> </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ם֖ </a:t>
                      </a:r>
                      <a:r>
                        <a:rPr lang="en-US" sz="2000" dirty="0" err="1" smtClean="0">
                          <a:solidFill>
                            <a:schemeClr val="tx1"/>
                          </a:solidFill>
                        </a:rPr>
                        <a:t>Azla</a:t>
                      </a:r>
                      <a:r>
                        <a:rPr lang="en-US" sz="2000" dirty="0" smtClean="0">
                          <a:solidFill>
                            <a:schemeClr val="tx1"/>
                          </a:solidFill>
                        </a:rPr>
                        <a:t> </a:t>
                      </a:r>
                      <a:r>
                        <a:rPr lang="en-US" sz="2000" dirty="0" err="1" smtClean="0">
                          <a:solidFill>
                            <a:schemeClr val="tx1"/>
                          </a:solidFill>
                        </a:rPr>
                        <a:t>Tarcha</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0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ם֥</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Sinnorit</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Mer'kha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Etnachta</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ם֥</a:t>
                      </a:r>
                      <a:r>
                        <a:rPr lang="en-US" sz="24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mn-lt"/>
                          <a:cs typeface="Ezra SIL" panose="02000400000000000000" pitchFamily="2" charset="-79"/>
                        </a:rPr>
                        <a:t>Ole</a:t>
                      </a:r>
                      <a:r>
                        <a:rPr lang="en-US" sz="2000" baseline="0" dirty="0" smtClean="0">
                          <a:solidFill>
                            <a:schemeClr val="tx1"/>
                          </a:solidFill>
                          <a:latin typeface="+mn-lt"/>
                          <a:cs typeface="Ezra SIL" panose="02000400000000000000" pitchFamily="2" charset="-79"/>
                        </a:rPr>
                        <a:t> </a:t>
                      </a:r>
                      <a:r>
                        <a:rPr lang="en-US" sz="2000" baseline="0" dirty="0" err="1" smtClean="0">
                          <a:solidFill>
                            <a:schemeClr val="tx1"/>
                          </a:solidFill>
                          <a:latin typeface="+mn-lt"/>
                          <a:cs typeface="Ezra SIL" panose="02000400000000000000" pitchFamily="2" charset="-79"/>
                        </a:rPr>
                        <a:t>V</a:t>
                      </a:r>
                      <a:r>
                        <a:rPr lang="en-US" sz="2000" dirty="0" err="1" smtClean="0">
                          <a:solidFill>
                            <a:schemeClr val="tx1"/>
                          </a:solidFill>
                          <a:latin typeface="+mn-lt"/>
                          <a:cs typeface="Ezra SIL" panose="02000400000000000000" pitchFamily="2" charset="-79"/>
                        </a:rPr>
                        <a:t>eyored</a:t>
                      </a:r>
                      <a:endParaRPr lang="en-US" sz="2000" dirty="0" smtClean="0">
                        <a:solidFill>
                          <a:schemeClr val="tx1"/>
                        </a:solidFill>
                        <a:latin typeface="Ezra SIL" panose="02000400000000000000" pitchFamily="2" charset="-79"/>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ם֝ם֗ </a:t>
                      </a:r>
                      <a:r>
                        <a:rPr lang="en-US" sz="2000" dirty="0" err="1" smtClean="0">
                          <a:solidFill>
                            <a:schemeClr val="tx1"/>
                          </a:solidFill>
                        </a:rPr>
                        <a:t>Revi'i</a:t>
                      </a:r>
                      <a:r>
                        <a:rPr lang="en-US" sz="2000" dirty="0" smtClean="0">
                          <a:solidFill>
                            <a:schemeClr val="tx1"/>
                          </a:solidFill>
                        </a:rPr>
                        <a:t> </a:t>
                      </a:r>
                      <a:r>
                        <a:rPr lang="en-US" sz="2000" dirty="0" err="1" smtClean="0">
                          <a:solidFill>
                            <a:schemeClr val="tx1"/>
                          </a:solidFill>
                        </a:rPr>
                        <a:t>Mugrash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rPr>
                        <a:t>Geresh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a:t>
                      </a:r>
                      <a:r>
                        <a:rPr lang="he-IL" sz="2400" dirty="0" smtClean="0">
                          <a:solidFill>
                            <a:schemeClr val="accent3">
                              <a:lumMod val="60000"/>
                              <a:lumOff val="40000"/>
                            </a:schemeClr>
                          </a:solidFill>
                          <a:latin typeface="+mn-lt"/>
                          <a:cs typeface="Ezra SIL" panose="02000400000000000000" pitchFamily="2" charset="-79"/>
                        </a:rPr>
                        <a:t>ם</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Geresh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ShalsheletG</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r>
                        <a:rPr lang="en-US" sz="2000" b="0" i="1" dirty="0" smtClean="0">
                          <a:solidFill>
                            <a:schemeClr val="tx1"/>
                          </a:solidFill>
                          <a:latin typeface="+mn-lt"/>
                          <a:cs typeface="Ezra SIL" panose="02000400000000000000" pitchFamily="2" charset="-79"/>
                        </a:rPr>
                        <a:t>Virtual </a:t>
                      </a:r>
                      <a:r>
                        <a:rPr lang="en-US" sz="2000" b="0" i="1" dirty="0" err="1" smtClean="0">
                          <a:solidFill>
                            <a:schemeClr val="tx1"/>
                          </a:solidFill>
                          <a:latin typeface="+mn-lt"/>
                          <a:cs typeface="Ezra SIL" panose="02000400000000000000" pitchFamily="2" charset="-79"/>
                        </a:rPr>
                        <a:t>Revi'i</a:t>
                      </a:r>
                      <a:r>
                        <a:rPr lang="en-US" sz="2000" b="0" i="1" dirty="0" smtClean="0">
                          <a:solidFill>
                            <a:schemeClr val="tx1"/>
                          </a:solidFill>
                          <a:latin typeface="+mn-lt"/>
                          <a:cs typeface="Ezra SIL" panose="02000400000000000000" pitchFamily="2" charset="-79"/>
                        </a:rPr>
                        <a:t> </a:t>
                      </a:r>
                      <a:r>
                        <a:rPr lang="en-US" sz="2000" b="0" i="1" dirty="0" err="1" smtClean="0">
                          <a:solidFill>
                            <a:schemeClr val="tx1"/>
                          </a:solidFill>
                          <a:latin typeface="+mn-lt"/>
                          <a:cs typeface="Ezra SIL" panose="02000400000000000000" pitchFamily="2" charset="-79"/>
                        </a:rPr>
                        <a:t>Mugrash</a:t>
                      </a:r>
                      <a:r>
                        <a:rPr lang="en-US" sz="2000" b="0" i="1" dirty="0" smtClean="0">
                          <a:solidFill>
                            <a:schemeClr val="tx1"/>
                          </a:solidFill>
                          <a:latin typeface="+mn-lt"/>
                          <a:cs typeface="Ezra SIL" panose="02000400000000000000" pitchFamily="2" charset="-79"/>
                        </a:rPr>
                        <a:t>:</a:t>
                      </a: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ם֣ </a:t>
                      </a:r>
                      <a:r>
                        <a:rPr lang="en-US" sz="2000" dirty="0" err="1" smtClean="0">
                          <a:solidFill>
                            <a:schemeClr val="tx1"/>
                          </a:solidFill>
                        </a:rPr>
                        <a:t>Tarcha</a:t>
                      </a:r>
                      <a:r>
                        <a:rPr lang="en-US" sz="2000" dirty="0" smtClean="0">
                          <a:solidFill>
                            <a:schemeClr val="tx1"/>
                          </a:solidFill>
                        </a:rPr>
                        <a:t> </a:t>
                      </a:r>
                      <a:r>
                        <a:rPr lang="en-US" sz="2000" dirty="0" err="1" smtClean="0">
                          <a:solidFill>
                            <a:schemeClr val="tx1"/>
                          </a:solidFill>
                        </a:rPr>
                        <a:t>Munach</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Azla</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a:t>
                      </a:r>
                      <a:r>
                        <a:rPr lang="he-IL" sz="2400" dirty="0" smtClean="0">
                          <a:solidFill>
                            <a:schemeClr val="tx1"/>
                          </a:solidFill>
                          <a:latin typeface="+mn-lt"/>
                          <a:cs typeface="Ezra SIL" panose="02000400000000000000" pitchFamily="2" charset="-79"/>
                        </a:rPr>
                        <a:t>֬</a:t>
                      </a:r>
                      <a:r>
                        <a:rPr lang="he-IL" sz="24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4000"/>
                        </a:lnSpc>
                        <a:spcBef>
                          <a:spcPts val="0"/>
                        </a:spcBef>
                        <a:spcAft>
                          <a:spcPts val="0"/>
                        </a:spcAft>
                        <a:buClrTx/>
                        <a:buSzTx/>
                        <a:buFontTx/>
                        <a:buNone/>
                        <a:tabLst/>
                        <a:defRPr/>
                      </a:pPr>
                      <a:endParaRPr lang="en-US" sz="2000" dirty="0" smtClean="0">
                        <a:solidFill>
                          <a:schemeClr val="tx1"/>
                        </a:solidFill>
                        <a:latin typeface="+mn-lt"/>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4000"/>
                        </a:lnSpc>
                      </a:pPr>
                      <a:r>
                        <a:rPr lang="he-IL" sz="2400" dirty="0" smtClean="0">
                          <a:solidFill>
                            <a:schemeClr val="tx1"/>
                          </a:solidFill>
                          <a:latin typeface="Ezra SIL" panose="02000400000000000000" pitchFamily="2" charset="-79"/>
                          <a:cs typeface="Ezra SIL" panose="02000400000000000000" pitchFamily="2" charset="-79"/>
                        </a:rPr>
                        <a:t>םֽ </a:t>
                      </a:r>
                      <a:r>
                        <a:rPr lang="en-US"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rPr>
                        <a:t>Silluq</a:t>
                      </a:r>
                      <a:endParaRPr lang="en-US" sz="2000" dirty="0" smtClean="0">
                        <a:solidFill>
                          <a:schemeClr val="tx1"/>
                        </a:solidFill>
                      </a:endParaRPr>
                    </a:p>
                    <a:p>
                      <a:pPr>
                        <a:lnSpc>
                          <a:spcPts val="4000"/>
                        </a:lnSpc>
                      </a:pPr>
                      <a:endParaRPr lang="en-US" sz="2000" dirty="0" smtClean="0">
                        <a:solidFill>
                          <a:srgbClr val="FF0000"/>
                        </a:solidFill>
                        <a:latin typeface="Ezra SIL" panose="02000400000000000000" pitchFamily="2" charset="-79"/>
                        <a:cs typeface="Ezra SIL" panose="020004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Azla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Mahpakh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Munach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mn-lt"/>
                          <a:cs typeface="Ezra SIL" panose="02000400000000000000" pitchFamily="2" charset="-79"/>
                        </a:rPr>
                        <a:t>ם</a:t>
                      </a:r>
                      <a:r>
                        <a:rPr lang="he-IL" sz="2400" dirty="0" smtClean="0">
                          <a:solidFill>
                            <a:schemeClr val="tx1"/>
                          </a:solidFill>
                          <a:latin typeface="Ezra SIL" panose="02000400000000000000" pitchFamily="2" charset="-79"/>
                          <a:cs typeface="Ezra SIL" panose="02000400000000000000" pitchFamily="2" charset="-79"/>
                        </a:rPr>
                        <a:t>֥ </a:t>
                      </a:r>
                      <a:r>
                        <a:rPr lang="en-US" sz="24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Mer'kha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Tarcha</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ם֫ </a:t>
                      </a:r>
                      <a:r>
                        <a:rPr lang="en-US" sz="2800" dirty="0" smtClean="0">
                          <a:solidFill>
                            <a:schemeClr val="tx1"/>
                          </a:solidFill>
                          <a:latin typeface="Ezra SIL" panose="02000400000000000000" pitchFamily="2" charset="-79"/>
                          <a:cs typeface="Ezra SIL" panose="02000400000000000000" pitchFamily="2" charset="-79"/>
                        </a:rPr>
                        <a:t> </a:t>
                      </a:r>
                      <a:r>
                        <a:rPr lang="en-US" sz="2000" dirty="0" smtClean="0">
                          <a:solidFill>
                            <a:schemeClr val="tx1"/>
                          </a:solidFill>
                          <a:latin typeface="+mn-lt"/>
                          <a:cs typeface="Ezra SIL" panose="02000400000000000000" pitchFamily="2" charset="-79"/>
                        </a:rPr>
                        <a:t>Ole </a:t>
                      </a:r>
                    </a:p>
                    <a:p>
                      <a:pPr>
                        <a:lnSpc>
                          <a:spcPts val="3800"/>
                        </a:lnSpc>
                      </a:pPr>
                      <a:r>
                        <a:rPr lang="he-IL" sz="2400" dirty="0" smtClean="0">
                          <a:solidFill>
                            <a:schemeClr val="tx1"/>
                          </a:solidFill>
                          <a:latin typeface="+mn-lt"/>
                          <a:cs typeface="Ezra SIL" panose="02000400000000000000" pitchFamily="2" charset="-79"/>
                        </a:rPr>
                        <a:t>ם֬ </a:t>
                      </a:r>
                      <a:r>
                        <a:rPr lang="en-US" sz="28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Illuy</a:t>
                      </a:r>
                      <a:endParaRPr lang="en-US" sz="2000" dirty="0" smtClean="0">
                        <a:solidFill>
                          <a:schemeClr val="tx1"/>
                        </a:solidFill>
                        <a:latin typeface="+mn-lt"/>
                        <a:cs typeface="Ezra SIL" panose="02000400000000000000" pitchFamily="2" charset="-79"/>
                      </a:endParaRPr>
                    </a:p>
                    <a:p>
                      <a:pPr>
                        <a:lnSpc>
                          <a:spcPts val="3800"/>
                        </a:lnSpc>
                      </a:pPr>
                      <a:r>
                        <a:rPr lang="he-IL" sz="28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tx1"/>
                          </a:solidFill>
                          <a:latin typeface="Ezra SIL" panose="02000400000000000000" pitchFamily="2" charset="-79"/>
                          <a:cs typeface="Ezra SIL" panose="02000400000000000000" pitchFamily="2" charset="-79"/>
                        </a:rPr>
                        <a:t>ם֪ </a:t>
                      </a:r>
                      <a:r>
                        <a:rPr lang="en-US" sz="2000" dirty="0" err="1" smtClean="0">
                          <a:solidFill>
                            <a:schemeClr val="tx1"/>
                          </a:solidFill>
                          <a:latin typeface="+mn-lt"/>
                          <a:cs typeface="Ezra SIL" panose="02000400000000000000" pitchFamily="2" charset="-79"/>
                        </a:rPr>
                        <a:t>Galgal</a:t>
                      </a:r>
                      <a:endParaRPr lang="en-US" sz="2400" dirty="0" smtClean="0">
                        <a:solidFill>
                          <a:schemeClr val="tx1"/>
                        </a:solidFill>
                        <a:latin typeface="Ezra SIL" panose="02000400000000000000" pitchFamily="2" charset="-79"/>
                        <a:cs typeface="Ezra SIL" panose="02000400000000000000" pitchFamily="2" charset="-79"/>
                      </a:endParaRPr>
                    </a:p>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a:t>
                      </a:r>
                      <a:r>
                        <a:rPr lang="he-IL" sz="2000" dirty="0" smtClean="0">
                          <a:solidFill>
                            <a:schemeClr val="tx1"/>
                          </a:solidFill>
                          <a:latin typeface="Ezra SIL" panose="02000400000000000000" pitchFamily="2" charset="-79"/>
                          <a:cs typeface="Ezra SIL" panose="02000400000000000000" pitchFamily="2" charset="-79"/>
                        </a:rPr>
                        <a:t> </a:t>
                      </a:r>
                      <a:r>
                        <a:rPr lang="en-US" sz="2000" dirty="0" err="1" smtClean="0">
                          <a:solidFill>
                            <a:schemeClr val="tx1"/>
                          </a:solidFill>
                          <a:latin typeface="+mn-lt"/>
                          <a:cs typeface="Ezra SIL" panose="02000400000000000000" pitchFamily="2" charset="-79"/>
                        </a:rPr>
                        <a:t>Shalshelet</a:t>
                      </a:r>
                      <a:endParaRPr lang="en-US" sz="2000" dirty="0" smtClean="0">
                        <a:solidFill>
                          <a:schemeClr val="tx1"/>
                        </a:solidFill>
                        <a:latin typeface="+mn-lt"/>
                        <a:cs typeface="Ezra SIL" panose="02000400000000000000" pitchFamily="2" charset="-79"/>
                      </a:endParaRPr>
                    </a:p>
                    <a:p>
                      <a:pPr>
                        <a:lnSpc>
                          <a:spcPts val="3800"/>
                        </a:lnSpc>
                      </a:pPr>
                      <a:r>
                        <a:rPr lang="he-IL" sz="2400" dirty="0" smtClean="0">
                          <a:solidFill>
                            <a:schemeClr val="tx1"/>
                          </a:solidFill>
                          <a:latin typeface="Ezra SIL" panose="02000400000000000000" pitchFamily="2" charset="-79"/>
                          <a:cs typeface="Ezra SIL" panose="02000400000000000000" pitchFamily="2" charset="-79"/>
                        </a:rPr>
                        <a:t> ם֘ </a:t>
                      </a:r>
                      <a:r>
                        <a:rPr lang="en-US" sz="2000" dirty="0" err="1" smtClean="0">
                          <a:solidFill>
                            <a:schemeClr val="tx1"/>
                          </a:solidFill>
                          <a:latin typeface="+mn-lt"/>
                          <a:cs typeface="Ezra SIL" panose="02000400000000000000" pitchFamily="2" charset="-79"/>
                        </a:rPr>
                        <a:t>Sinnorit</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ם֘ם֤ </a:t>
                      </a:r>
                      <a:r>
                        <a:rPr lang="en-US" sz="2000" dirty="0" err="1" smtClean="0">
                          <a:solidFill>
                            <a:schemeClr val="tx1"/>
                          </a:solidFill>
                          <a:latin typeface="+mn-lt"/>
                          <a:cs typeface="Ezra SIL" panose="02000400000000000000" pitchFamily="2" charset="-79"/>
                        </a:rPr>
                        <a:t>Sinnorit</a:t>
                      </a:r>
                      <a:r>
                        <a:rPr lang="en-US" sz="2000" dirty="0" smtClean="0">
                          <a:solidFill>
                            <a:schemeClr val="tx1"/>
                          </a:solidFill>
                          <a:latin typeface="+mn-lt"/>
                          <a:cs typeface="Ezra SIL" panose="02000400000000000000" pitchFamily="2" charset="-79"/>
                        </a:rPr>
                        <a:t> </a:t>
                      </a:r>
                      <a:r>
                        <a:rPr lang="en-US" sz="2000" dirty="0" err="1" smtClean="0">
                          <a:solidFill>
                            <a:schemeClr val="tx1"/>
                          </a:solidFill>
                          <a:latin typeface="+mn-lt"/>
                          <a:cs typeface="Ezra SIL" panose="02000400000000000000" pitchFamily="2" charset="-79"/>
                        </a:rPr>
                        <a:t>Mahpakh</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 </a:t>
                      </a:r>
                      <a:r>
                        <a:rPr lang="en-US" sz="2000" dirty="0" err="1" smtClean="0">
                          <a:solidFill>
                            <a:schemeClr val="tx1"/>
                          </a:solidFill>
                          <a:latin typeface="+mn-lt"/>
                          <a:cs typeface="Ezra SIL" panose="02000400000000000000" pitchFamily="2" charset="-79"/>
                        </a:rPr>
                        <a:t>Paseq</a:t>
                      </a:r>
                      <a:endParaRPr lang="en-US" sz="2000" dirty="0" smtClean="0">
                        <a:solidFill>
                          <a:schemeClr val="tx1"/>
                        </a:solidFill>
                        <a:latin typeface="+mn-lt"/>
                        <a:cs typeface="Ezra SIL" panose="02000400000000000000" pitchFamily="2" charset="-79"/>
                      </a:endParaRPr>
                    </a:p>
                    <a:p>
                      <a:pPr marL="0" marR="0" lvl="0" indent="0" algn="l" defTabSz="914400" rtl="0" eaLnBrk="1" fontAlgn="auto" latinLnBrk="0" hangingPunct="1">
                        <a:lnSpc>
                          <a:spcPts val="3800"/>
                        </a:lnSpc>
                        <a:spcBef>
                          <a:spcPts val="0"/>
                        </a:spcBef>
                        <a:spcAft>
                          <a:spcPts val="0"/>
                        </a:spcAft>
                        <a:buClrTx/>
                        <a:buSzTx/>
                        <a:buFontTx/>
                        <a:buNone/>
                        <a:tabLst/>
                        <a:defRPr/>
                      </a:pPr>
                      <a:r>
                        <a:rPr lang="he-IL" sz="2400" dirty="0" smtClean="0">
                          <a:solidFill>
                            <a:schemeClr val="tx1"/>
                          </a:solidFill>
                          <a:latin typeface="Ezra SIL" panose="02000400000000000000" pitchFamily="2" charset="-79"/>
                          <a:cs typeface="Ezra SIL" panose="02000400000000000000" pitchFamily="2" charset="-79"/>
                        </a:rPr>
                        <a:t> </a:t>
                      </a:r>
                      <a:r>
                        <a:rPr lang="he-IL" sz="2400" dirty="0" smtClean="0">
                          <a:solidFill>
                            <a:schemeClr val="accent3">
                              <a:lumMod val="60000"/>
                              <a:lumOff val="40000"/>
                            </a:schemeClr>
                          </a:solidFill>
                          <a:latin typeface="Ezra SIL" panose="02000400000000000000" pitchFamily="2" charset="-79"/>
                          <a:cs typeface="Ezra SIL" panose="02000400000000000000" pitchFamily="2" charset="-79"/>
                        </a:rPr>
                        <a:t>ם֘ם֥</a:t>
                      </a:r>
                      <a:r>
                        <a:rPr lang="he-IL" sz="2400" dirty="0" smtClean="0">
                          <a:solidFill>
                            <a:schemeClr val="tx1"/>
                          </a:solidFill>
                          <a:latin typeface="Ezra SIL" panose="02000400000000000000" pitchFamily="2" charset="-79"/>
                          <a:cs typeface="Ezra SIL" panose="02000400000000000000" pitchFamily="2" charset="-79"/>
                        </a:rPr>
                        <a:t> ׀ </a:t>
                      </a:r>
                      <a:r>
                        <a:rPr lang="en-US" sz="2000" dirty="0" err="1" smtClean="0">
                          <a:solidFill>
                            <a:schemeClr val="tx1"/>
                          </a:solidFill>
                          <a:latin typeface="+mn-lt"/>
                          <a:cs typeface="Ezra SIL" panose="02000400000000000000" pitchFamily="2" charset="-79"/>
                        </a:rPr>
                        <a:t>Paseq</a:t>
                      </a:r>
                      <a:endParaRPr lang="en-US" sz="2000" dirty="0" smtClean="0">
                        <a:solidFill>
                          <a:schemeClr val="tx1"/>
                        </a:solidFill>
                        <a:latin typeface="+mn-lt"/>
                        <a:cs typeface="Ezra SIL" panose="02000400000000000000" pitchFamily="2" charset="-79"/>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2085632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504280574"/>
              </p:ext>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אַ֥שְֽׁרֵי־הָאִ֗ישׁ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a:t>
                      </a:r>
                      <a:r>
                        <a:rPr lang="en-US" sz="14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Blessed is the man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rgbClr val="FF33CC"/>
                          </a:solidFill>
                          <a:effectLst/>
                          <a:latin typeface="+mn-lt"/>
                          <a:ea typeface="+mn-ea"/>
                          <a:cs typeface="+mn-cs"/>
                        </a:rPr>
                        <a:t>[4]</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Mahpakh</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הָלַךְ֮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doesn’t walk</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בַּעֲצַ֪ת רְשָׁ֫עִ֥ים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the counsel of the wicked;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וּבְדֶ֣רֶךְ חַ֭טָּאִים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the path of sinners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עָמָ֑ד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stand,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וּבְמוֹשַׁ֥ב לֵ֝צִ֗ים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in the seat of scoffers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יָשָֽׁב׃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sit,</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spTree>
    <p:extLst>
      <p:ext uri="{BB962C8B-B14F-4D97-AF65-F5344CB8AC3E}">
        <p14:creationId xmlns:p14="http://schemas.microsoft.com/office/powerpoint/2010/main" val="2594385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4191677209"/>
              </p:ext>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אַ֥שְֽׁרֵי־הָאִ֗ישׁ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a:t>
                      </a:r>
                      <a:r>
                        <a:rPr lang="en-US" sz="14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Blessed is the man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Mahpakh</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הָלַךְ֮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doesn’t walk</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בַּעֲצַ֪ת רְשָׁ֫עִ֥ים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the counsel of the wicked;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וּבְדֶ֣רֶךְ חַ֭טָּאִים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the path of sinners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עָמָ֑ד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stand,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וּבְמוֹשַׁ֥ב לֵ֝צִ֗ים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in the seat of scoffers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יָשָֽׁב׃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sit,</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42" name="Straight Connector 41"/>
          <p:cNvCxnSpPr/>
          <p:nvPr/>
        </p:nvCxnSpPr>
        <p:spPr>
          <a:xfrm>
            <a:off x="4915000" y="192780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4915001" y="2195091"/>
            <a:ext cx="379827" cy="2649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60742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065833585"/>
              </p:ext>
            </p:extLst>
          </p:nvPr>
        </p:nvGraphicFramePr>
        <p:xfrm>
          <a:off x="609946" y="1120461"/>
          <a:ext cx="10515600" cy="4297936"/>
        </p:xfrm>
        <a:graphic>
          <a:graphicData uri="http://schemas.openxmlformats.org/drawingml/2006/table">
            <a:tbl>
              <a:tblPr firstRow="1" bandRow="1">
                <a:tableStyleId>{5C22544A-7EE6-4342-B048-85BDC9FD1C3A}</a:tableStyleId>
              </a:tblPr>
              <a:tblGrid>
                <a:gridCol w="4296905"/>
                <a:gridCol w="1700011"/>
                <a:gridCol w="4518684"/>
              </a:tblGrid>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he-IL" sz="1800" b="0" i="0" kern="1200" baseline="50000" dirty="0" smtClean="0">
                          <a:solidFill>
                            <a:schemeClr val="tx1"/>
                          </a:solidFill>
                          <a:effectLst/>
                          <a:latin typeface="Ezra SIL" panose="02000400000000000000" pitchFamily="2" charset="-79"/>
                          <a:ea typeface="+mn-ea"/>
                          <a:cs typeface="Ezra SIL" panose="02000400000000000000" pitchFamily="2" charset="-79"/>
                        </a:rPr>
                        <a:t>1</a:t>
                      </a:r>
                      <a:r>
                        <a:rPr lang="he-IL" sz="1800" b="0" i="0" kern="1200" baseline="30000" dirty="0" smtClean="0">
                          <a:solidFill>
                            <a:schemeClr val="tx1"/>
                          </a:solidFill>
                          <a:effectLst/>
                          <a:latin typeface="Ezra SIL" panose="02000400000000000000" pitchFamily="2" charset="-79"/>
                          <a:ea typeface="+mn-ea"/>
                          <a:cs typeface="Ezra SIL" panose="02000400000000000000" pitchFamily="2" charset="-79"/>
                        </a:rPr>
                        <a:t> </a:t>
                      </a:r>
                      <a:r>
                        <a:rPr lang="he-IL" sz="2400" b="0" i="0" kern="1200" dirty="0" smtClean="0">
                          <a:solidFill>
                            <a:schemeClr val="tx1"/>
                          </a:solidFill>
                          <a:effectLst/>
                          <a:latin typeface="Ezra SIL" panose="02000400000000000000" pitchFamily="2" charset="-79"/>
                          <a:ea typeface="+mn-ea"/>
                          <a:cs typeface="Ezra SIL" panose="02000400000000000000" pitchFamily="2" charset="-79"/>
                        </a:rPr>
                        <a:t>אַ֥שְֽׁרֵי־הָאִ֗ישׁ </a:t>
                      </a:r>
                      <a:endParaRPr lang="en-US" sz="2400" dirty="0">
                        <a:solidFill>
                          <a:schemeClr val="tx1"/>
                        </a:solidFill>
                        <a:latin typeface="Ezra SIL" panose="02000400000000000000" pitchFamily="2" charset="-79"/>
                        <a:cs typeface="Ezra SIL" panose="02000400000000000000" pitchFamily="2" charset="-79"/>
                      </a:endParaRPr>
                    </a:p>
                  </a:txBody>
                  <a:tcPr anchor="ctr">
                    <a:noFill/>
                  </a:tcPr>
                </a:tc>
                <a:tc>
                  <a:txBody>
                    <a:bodyPr/>
                    <a:lstStyle/>
                    <a:p>
                      <a:endParaRPr lang="en-US" dirty="0">
                        <a:solidFill>
                          <a:schemeClr val="tx1"/>
                        </a:solidFill>
                      </a:endParaRPr>
                    </a:p>
                  </a:txBody>
                  <a:tcPr>
                    <a:noFill/>
                  </a:tcPr>
                </a:tc>
                <a:tc>
                  <a:txBody>
                    <a:bodyPr/>
                    <a:lstStyle/>
                    <a:p>
                      <a:r>
                        <a:rPr lang="en-US" sz="1800" b="0" i="0" kern="1200" baseline="50000" dirty="0" smtClean="0">
                          <a:solidFill>
                            <a:schemeClr val="tx1"/>
                          </a:solidFill>
                          <a:effectLst/>
                          <a:latin typeface="Times New Roman" panose="02020603050405020304" pitchFamily="18" charset="0"/>
                          <a:ea typeface="+mn-ea"/>
                          <a:cs typeface="Times New Roman" panose="02020603050405020304" pitchFamily="18" charset="0"/>
                        </a:rPr>
                        <a:t>1</a:t>
                      </a:r>
                      <a:r>
                        <a:rPr lang="en-US" sz="1400" b="0" i="0" kern="1200" baseline="30000" dirty="0" smtClean="0">
                          <a:solidFill>
                            <a:schemeClr val="tx1"/>
                          </a:solidFill>
                          <a:effectLst/>
                          <a:latin typeface="+mn-lt"/>
                          <a:ea typeface="+mn-ea"/>
                          <a:cs typeface="+mn-cs"/>
                        </a:rPr>
                        <a:t> </a:t>
                      </a:r>
                      <a:r>
                        <a:rPr lang="en-US" sz="2400" b="0" i="0" kern="1200" dirty="0" smtClean="0">
                          <a:solidFill>
                            <a:schemeClr val="tx1"/>
                          </a:solidFill>
                          <a:effectLst/>
                          <a:latin typeface="Times New Roman" panose="02020603050405020304" pitchFamily="18" charset="0"/>
                          <a:ea typeface="+mn-ea"/>
                          <a:cs typeface="Times New Roman" panose="02020603050405020304" pitchFamily="18" charset="0"/>
                        </a:rPr>
                        <a:t>Blessed is the man </a:t>
                      </a:r>
                      <a:endParaRPr lang="en-US" sz="2400" dirty="0">
                        <a:solidFill>
                          <a:schemeClr val="tx1"/>
                        </a:solidFill>
                        <a:latin typeface="Times New Roman" panose="02020603050405020304" pitchFamily="18" charset="0"/>
                        <a:cs typeface="Times New Roman" panose="02020603050405020304" pitchFamily="18" charset="0"/>
                      </a:endParaRPr>
                    </a:p>
                  </a:txBody>
                  <a:tcPr>
                    <a:noFill/>
                  </a:tcPr>
                </a:tc>
              </a:tr>
              <a:tr h="537242">
                <a:tc>
                  <a:txBody>
                    <a:bodyPr/>
                    <a:lstStyle/>
                    <a:p>
                      <a:pPr algn="r"/>
                      <a:r>
                        <a:rPr lang="en-US" sz="1800" b="0" i="0" kern="1200" dirty="0" smtClean="0">
                          <a:solidFill>
                            <a:schemeClr val="dk1"/>
                          </a:solidFill>
                          <a:effectLst/>
                          <a:latin typeface="+mn-lt"/>
                          <a:ea typeface="+mn-ea"/>
                          <a:cs typeface="+mn-cs"/>
                        </a:rPr>
                        <a:t>[4] </a:t>
                      </a:r>
                      <a:r>
                        <a:rPr lang="en-US" sz="1800" b="0" i="0" kern="1200" dirty="0" err="1" smtClean="0">
                          <a:solidFill>
                            <a:schemeClr val="dk1"/>
                          </a:solidFill>
                          <a:effectLst/>
                          <a:latin typeface="+mn-lt"/>
                          <a:ea typeface="+mn-ea"/>
                          <a:cs typeface="+mn-cs"/>
                        </a:rPr>
                        <a:t>Mahpakh</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Legarmeh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אֲשֶׁ֤ר ׀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who</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chemeClr val="dk1"/>
                          </a:solidFill>
                          <a:effectLst/>
                          <a:latin typeface="+mn-lt"/>
                          <a:ea typeface="+mn-ea"/>
                          <a:cs typeface="+mn-cs"/>
                        </a:rPr>
                        <a:t>[3] </a:t>
                      </a:r>
                      <a:r>
                        <a:rPr lang="en-US" sz="1800" b="0" i="0" kern="1200" dirty="0" err="1" smtClean="0">
                          <a:solidFill>
                            <a:schemeClr val="dk1"/>
                          </a:solidFill>
                          <a:effectLst/>
                          <a:latin typeface="+mn-lt"/>
                          <a:ea typeface="+mn-ea"/>
                          <a:cs typeface="+mn-cs"/>
                        </a:rPr>
                        <a:t>Sinnor</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הָלַךְ֮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dirty="0" smtClean="0">
                          <a:latin typeface="Times New Roman" panose="02020603050405020304" pitchFamily="18" charset="0"/>
                          <a:cs typeface="Times New Roman" panose="02020603050405020304" pitchFamily="18" charset="0"/>
                        </a:rPr>
                        <a:t>doesn’t walk</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Ole </a:t>
                      </a:r>
                      <a:r>
                        <a:rPr lang="en-US" sz="1800" b="0" i="0" kern="1200" dirty="0" err="1" smtClean="0">
                          <a:solidFill>
                            <a:schemeClr val="dk1"/>
                          </a:solidFill>
                          <a:effectLst/>
                          <a:latin typeface="+mn-lt"/>
                          <a:ea typeface="+mn-ea"/>
                          <a:cs typeface="+mn-cs"/>
                        </a:rPr>
                        <a:t>Veyored</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בַּעֲצַ֪ת רְשָׁ֫עִ֥ים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in the counsel of the wicked; </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[3]</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Dechi</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וּבְדֶ֣רֶךְ חַ֭טָּאִים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on the path of sinners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Etnachta</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עָמָ֑ד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stand,</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[2]</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Revi'i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Mugrash</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וּבְמוֹשַׁ֥ב לֵ֝צִ֗ים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dirty="0"/>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and in the seat of scoffers</a:t>
                      </a:r>
                      <a:endParaRPr lang="en-US" sz="2400" dirty="0">
                        <a:latin typeface="Times New Roman" panose="02020603050405020304" pitchFamily="18" charset="0"/>
                        <a:cs typeface="Times New Roman" panose="02020603050405020304" pitchFamily="18" charset="0"/>
                      </a:endParaRPr>
                    </a:p>
                  </a:txBody>
                  <a:tcPr anchor="ctr">
                    <a:noFill/>
                  </a:tcPr>
                </a:tc>
              </a:tr>
              <a:tr h="537242">
                <a:tc>
                  <a:txBody>
                    <a:bodyPr/>
                    <a:lstStyle/>
                    <a:p>
                      <a:pPr algn="r"/>
                      <a:r>
                        <a:rPr lang="en-US" sz="1800" b="0" i="0" kern="1200" dirty="0" smtClean="0">
                          <a:solidFill>
                            <a:srgbClr val="FF33CC"/>
                          </a:solidFill>
                          <a:effectLst/>
                          <a:latin typeface="+mn-lt"/>
                          <a:ea typeface="+mn-ea"/>
                          <a:cs typeface="+mn-cs"/>
                        </a:rPr>
                        <a:t>[1]</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Silluq</a:t>
                      </a:r>
                      <a:r>
                        <a:rPr lang="en-US" sz="1800" b="0" i="0" kern="1200" dirty="0" smtClean="0">
                          <a:solidFill>
                            <a:schemeClr val="dk1"/>
                          </a:solidFill>
                          <a:effectLst/>
                          <a:latin typeface="+mn-lt"/>
                          <a:ea typeface="+mn-ea"/>
                          <a:cs typeface="+mn-cs"/>
                        </a:rPr>
                        <a:t>  </a:t>
                      </a:r>
                      <a:r>
                        <a:rPr lang="he-IL" sz="2400" b="0" i="0" kern="1200" dirty="0" smtClean="0">
                          <a:solidFill>
                            <a:schemeClr val="dk1"/>
                          </a:solidFill>
                          <a:effectLst/>
                          <a:latin typeface="Ezra SIL" panose="02000400000000000000" pitchFamily="2" charset="-79"/>
                          <a:ea typeface="+mn-ea"/>
                          <a:cs typeface="Ezra SIL" panose="02000400000000000000" pitchFamily="2" charset="-79"/>
                        </a:rPr>
                        <a:t>לֹ֣א יָשָֽׁב׃ </a:t>
                      </a:r>
                      <a:endParaRPr lang="en-US" sz="2400" dirty="0">
                        <a:latin typeface="Ezra SIL" panose="02000400000000000000" pitchFamily="2" charset="-79"/>
                        <a:cs typeface="Ezra SIL" panose="02000400000000000000" pitchFamily="2" charset="-79"/>
                      </a:endParaRPr>
                    </a:p>
                  </a:txBody>
                  <a:tcPr anchor="ctr">
                    <a:noFill/>
                  </a:tcPr>
                </a:tc>
                <a:tc>
                  <a:txBody>
                    <a:bodyPr/>
                    <a:lstStyle/>
                    <a:p>
                      <a:endParaRPr lang="en-US"/>
                    </a:p>
                  </a:txBody>
                  <a:tcPr>
                    <a:noFill/>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he doesn't sit,</a:t>
                      </a:r>
                      <a:endParaRPr lang="en-US" sz="2400" dirty="0">
                        <a:latin typeface="Times New Roman" panose="02020603050405020304" pitchFamily="18" charset="0"/>
                        <a:cs typeface="Times New Roman" panose="02020603050405020304" pitchFamily="18" charset="0"/>
                      </a:endParaRPr>
                    </a:p>
                  </a:txBody>
                  <a:tcPr anchor="ctr">
                    <a:noFill/>
                  </a:tcPr>
                </a:tc>
              </a:tr>
            </a:tbl>
          </a:graphicData>
        </a:graphic>
      </p:graphicFrame>
      <p:cxnSp>
        <p:nvCxnSpPr>
          <p:cNvPr id="42" name="Straight Connector 41"/>
          <p:cNvCxnSpPr/>
          <p:nvPr/>
        </p:nvCxnSpPr>
        <p:spPr>
          <a:xfrm>
            <a:off x="4915000" y="1927805"/>
            <a:ext cx="379828" cy="267286"/>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4915001" y="2195091"/>
            <a:ext cx="379827" cy="264943"/>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flipV="1">
            <a:off x="4915000" y="2541852"/>
            <a:ext cx="618979" cy="434874"/>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H="1" flipV="1">
            <a:off x="5294828" y="2195091"/>
            <a:ext cx="239152" cy="3467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30720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1913</TotalTime>
  <Words>7776</Words>
  <Application>Microsoft Office PowerPoint</Application>
  <PresentationFormat>Widescreen</PresentationFormat>
  <Paragraphs>1027</Paragraphs>
  <Slides>50</Slides>
  <Notes>50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Calibri Light</vt:lpstr>
      <vt:lpstr>Ezra SIL</vt:lpstr>
      <vt:lpstr>Times New Roman</vt:lpstr>
      <vt:lpstr>Office Theme</vt:lpstr>
      <vt:lpstr>Understanding Hebrew phrase marking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Windows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Hebrew phrase marking</dc:title>
  <dc:creator>Allan Johnson</dc:creator>
  <cp:lastModifiedBy>Allan Johnson</cp:lastModifiedBy>
  <cp:revision>112</cp:revision>
  <dcterms:created xsi:type="dcterms:W3CDTF">2019-10-02T18:15:19Z</dcterms:created>
  <dcterms:modified xsi:type="dcterms:W3CDTF">2021-08-27T16:53:24Z</dcterms:modified>
</cp:coreProperties>
</file>